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5" r:id="rId2"/>
    <p:sldId id="258" r:id="rId3"/>
    <p:sldId id="270" r:id="rId4"/>
    <p:sldId id="271" r:id="rId5"/>
    <p:sldId id="272" r:id="rId6"/>
    <p:sldId id="257" r:id="rId7"/>
    <p:sldId id="259" r:id="rId8"/>
    <p:sldId id="268" r:id="rId9"/>
    <p:sldId id="267" r:id="rId10"/>
    <p:sldId id="260" r:id="rId11"/>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EDB74"/>
    <a:srgbClr val="76D1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423"/>
    <p:restoredTop sz="94554"/>
  </p:normalViewPr>
  <p:slideViewPr>
    <p:cSldViewPr snapToGrid="0">
      <p:cViewPr>
        <p:scale>
          <a:sx n="92" d="100"/>
          <a:sy n="92" d="100"/>
        </p:scale>
        <p:origin x="2376" y="145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jpeg>
</file>

<file path=ppt/media/image11.jpeg>
</file>

<file path=ppt/media/image12.jpe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4.sv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A5618F-51A2-4845-88C5-B962A1E99BF7}" type="datetimeFigureOut">
              <a:rPr lang="en-NL" smtClean="0"/>
              <a:t>03/01/2024</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1ECFC4-B966-2842-995A-E324F9D01DD6}" type="slidenum">
              <a:rPr lang="en-NL" smtClean="0"/>
              <a:t>‹#›</a:t>
            </a:fld>
            <a:endParaRPr lang="en-NL"/>
          </a:p>
        </p:txBody>
      </p:sp>
    </p:spTree>
    <p:extLst>
      <p:ext uri="{BB962C8B-B14F-4D97-AF65-F5344CB8AC3E}">
        <p14:creationId xmlns:p14="http://schemas.microsoft.com/office/powerpoint/2010/main" val="5974850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1</a:t>
            </a:fld>
            <a:endParaRPr lang="en-NL"/>
          </a:p>
        </p:txBody>
      </p:sp>
    </p:spTree>
    <p:extLst>
      <p:ext uri="{BB962C8B-B14F-4D97-AF65-F5344CB8AC3E}">
        <p14:creationId xmlns:p14="http://schemas.microsoft.com/office/powerpoint/2010/main" val="3310960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2</a:t>
            </a:fld>
            <a:endParaRPr lang="en-NL"/>
          </a:p>
        </p:txBody>
      </p:sp>
    </p:spTree>
    <p:extLst>
      <p:ext uri="{BB962C8B-B14F-4D97-AF65-F5344CB8AC3E}">
        <p14:creationId xmlns:p14="http://schemas.microsoft.com/office/powerpoint/2010/main" val="296913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3</a:t>
            </a:fld>
            <a:endParaRPr lang="en-NL"/>
          </a:p>
        </p:txBody>
      </p:sp>
    </p:spTree>
    <p:extLst>
      <p:ext uri="{BB962C8B-B14F-4D97-AF65-F5344CB8AC3E}">
        <p14:creationId xmlns:p14="http://schemas.microsoft.com/office/powerpoint/2010/main" val="388133096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4</a:t>
            </a:fld>
            <a:endParaRPr lang="en-NL"/>
          </a:p>
        </p:txBody>
      </p:sp>
    </p:spTree>
    <p:extLst>
      <p:ext uri="{BB962C8B-B14F-4D97-AF65-F5344CB8AC3E}">
        <p14:creationId xmlns:p14="http://schemas.microsoft.com/office/powerpoint/2010/main" val="345174103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5</a:t>
            </a:fld>
            <a:endParaRPr lang="en-NL"/>
          </a:p>
        </p:txBody>
      </p:sp>
    </p:spTree>
    <p:extLst>
      <p:ext uri="{BB962C8B-B14F-4D97-AF65-F5344CB8AC3E}">
        <p14:creationId xmlns:p14="http://schemas.microsoft.com/office/powerpoint/2010/main" val="5461868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6</a:t>
            </a:fld>
            <a:endParaRPr lang="en-NL"/>
          </a:p>
        </p:txBody>
      </p:sp>
    </p:spTree>
    <p:extLst>
      <p:ext uri="{BB962C8B-B14F-4D97-AF65-F5344CB8AC3E}">
        <p14:creationId xmlns:p14="http://schemas.microsoft.com/office/powerpoint/2010/main" val="33657597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9</a:t>
            </a:fld>
            <a:endParaRPr lang="en-NL"/>
          </a:p>
        </p:txBody>
      </p:sp>
    </p:spTree>
    <p:extLst>
      <p:ext uri="{BB962C8B-B14F-4D97-AF65-F5344CB8AC3E}">
        <p14:creationId xmlns:p14="http://schemas.microsoft.com/office/powerpoint/2010/main" val="1818017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6531F-D3F3-CAAF-6DF4-CE3EEB13737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1E2C5EEB-0EAF-FD34-2CE8-8378A87B86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3F42544B-32B8-646C-F0D9-98E8BBE3FF88}"/>
              </a:ext>
            </a:extLst>
          </p:cNvPr>
          <p:cNvSpPr>
            <a:spLocks noGrp="1"/>
          </p:cNvSpPr>
          <p:nvPr>
            <p:ph type="dt" sz="half" idx="10"/>
          </p:nvPr>
        </p:nvSpPr>
        <p:spPr/>
        <p:txBody>
          <a:bodyPr/>
          <a:lstStyle/>
          <a:p>
            <a:fld id="{036312D5-822B-8740-B54C-77E2E092FA1F}" type="datetimeFigureOut">
              <a:rPr lang="en-NL" smtClean="0"/>
              <a:t>03/01/2024</a:t>
            </a:fld>
            <a:endParaRPr lang="en-NL"/>
          </a:p>
        </p:txBody>
      </p:sp>
      <p:sp>
        <p:nvSpPr>
          <p:cNvPr id="5" name="Footer Placeholder 4">
            <a:extLst>
              <a:ext uri="{FF2B5EF4-FFF2-40B4-BE49-F238E27FC236}">
                <a16:creationId xmlns:a16="http://schemas.microsoft.com/office/drawing/2014/main" id="{720C22D3-5C8C-ABB4-D66A-55F9FD19FA9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24544990-8FBE-4B0D-25B7-B1FDAFCA5C6F}"/>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3119933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23479-D087-1981-FAA7-6F8CEE237B74}"/>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93AA7667-442F-ECF5-83DD-E1DECF08D36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4384085B-B038-A156-38FE-7E3076EE262A}"/>
              </a:ext>
            </a:extLst>
          </p:cNvPr>
          <p:cNvSpPr>
            <a:spLocks noGrp="1"/>
          </p:cNvSpPr>
          <p:nvPr>
            <p:ph type="dt" sz="half" idx="10"/>
          </p:nvPr>
        </p:nvSpPr>
        <p:spPr/>
        <p:txBody>
          <a:bodyPr/>
          <a:lstStyle/>
          <a:p>
            <a:fld id="{036312D5-822B-8740-B54C-77E2E092FA1F}" type="datetimeFigureOut">
              <a:rPr lang="en-NL" smtClean="0"/>
              <a:t>03/01/2024</a:t>
            </a:fld>
            <a:endParaRPr lang="en-NL"/>
          </a:p>
        </p:txBody>
      </p:sp>
      <p:sp>
        <p:nvSpPr>
          <p:cNvPr id="5" name="Footer Placeholder 4">
            <a:extLst>
              <a:ext uri="{FF2B5EF4-FFF2-40B4-BE49-F238E27FC236}">
                <a16:creationId xmlns:a16="http://schemas.microsoft.com/office/drawing/2014/main" id="{96F2A541-2B64-0430-FD2D-9AF7823E45E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07A14F5-351B-64C0-797A-780CEBCA00A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55343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DCBE06-BBF0-8750-839F-971CB25014A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66712FE2-B316-B382-AD1D-E81A80CB548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424D65DA-5E2B-0116-98A4-A7DBB8988B88}"/>
              </a:ext>
            </a:extLst>
          </p:cNvPr>
          <p:cNvSpPr>
            <a:spLocks noGrp="1"/>
          </p:cNvSpPr>
          <p:nvPr>
            <p:ph type="dt" sz="half" idx="10"/>
          </p:nvPr>
        </p:nvSpPr>
        <p:spPr/>
        <p:txBody>
          <a:bodyPr/>
          <a:lstStyle/>
          <a:p>
            <a:fld id="{036312D5-822B-8740-B54C-77E2E092FA1F}" type="datetimeFigureOut">
              <a:rPr lang="en-NL" smtClean="0"/>
              <a:t>03/01/2024</a:t>
            </a:fld>
            <a:endParaRPr lang="en-NL"/>
          </a:p>
        </p:txBody>
      </p:sp>
      <p:sp>
        <p:nvSpPr>
          <p:cNvPr id="5" name="Footer Placeholder 4">
            <a:extLst>
              <a:ext uri="{FF2B5EF4-FFF2-40B4-BE49-F238E27FC236}">
                <a16:creationId xmlns:a16="http://schemas.microsoft.com/office/drawing/2014/main" id="{A41E3609-67D0-D3F0-3546-62117AC91A6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A210643-4CE7-68CE-A39E-04505DC34049}"/>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231113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F890C-9816-A4AA-F43A-0222FE758CFD}"/>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46484A99-6223-D55D-B53E-074018A4B5C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E8F225B9-D443-D197-14FD-D63FDF17BF91}"/>
              </a:ext>
            </a:extLst>
          </p:cNvPr>
          <p:cNvSpPr>
            <a:spLocks noGrp="1"/>
          </p:cNvSpPr>
          <p:nvPr>
            <p:ph type="dt" sz="half" idx="10"/>
          </p:nvPr>
        </p:nvSpPr>
        <p:spPr/>
        <p:txBody>
          <a:bodyPr/>
          <a:lstStyle/>
          <a:p>
            <a:fld id="{036312D5-822B-8740-B54C-77E2E092FA1F}" type="datetimeFigureOut">
              <a:rPr lang="en-NL" smtClean="0"/>
              <a:t>03/01/2024</a:t>
            </a:fld>
            <a:endParaRPr lang="en-NL"/>
          </a:p>
        </p:txBody>
      </p:sp>
      <p:sp>
        <p:nvSpPr>
          <p:cNvPr id="5" name="Footer Placeholder 4">
            <a:extLst>
              <a:ext uri="{FF2B5EF4-FFF2-40B4-BE49-F238E27FC236}">
                <a16:creationId xmlns:a16="http://schemas.microsoft.com/office/drawing/2014/main" id="{BCD54498-FD07-9AFD-3643-D10DEBA993E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98AAEC3-F01C-35BB-547E-DA526229E144}"/>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1923344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D314A-E8B3-26B3-6D9D-CD77C9AE7C8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251E7EE6-1BDD-06F2-E251-787425ECD0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72EF5F5-AF67-4321-B445-AD09225165FD}"/>
              </a:ext>
            </a:extLst>
          </p:cNvPr>
          <p:cNvSpPr>
            <a:spLocks noGrp="1"/>
          </p:cNvSpPr>
          <p:nvPr>
            <p:ph type="dt" sz="half" idx="10"/>
          </p:nvPr>
        </p:nvSpPr>
        <p:spPr/>
        <p:txBody>
          <a:bodyPr/>
          <a:lstStyle/>
          <a:p>
            <a:fld id="{036312D5-822B-8740-B54C-77E2E092FA1F}" type="datetimeFigureOut">
              <a:rPr lang="en-NL" smtClean="0"/>
              <a:t>03/01/2024</a:t>
            </a:fld>
            <a:endParaRPr lang="en-NL"/>
          </a:p>
        </p:txBody>
      </p:sp>
      <p:sp>
        <p:nvSpPr>
          <p:cNvPr id="5" name="Footer Placeholder 4">
            <a:extLst>
              <a:ext uri="{FF2B5EF4-FFF2-40B4-BE49-F238E27FC236}">
                <a16:creationId xmlns:a16="http://schemas.microsoft.com/office/drawing/2014/main" id="{322D39A4-BE8F-7954-5F8C-94F9A59973F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78938DED-8028-7AA4-F5F6-AFAAC6973F7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82865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4FAD9-27D9-21B5-1909-6CF00C8A8FA9}"/>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F768A930-664D-95FF-2CE9-88211EA943B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FFD92B32-F073-E465-5B00-9AAF08F3F12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E97347C7-7866-3CF6-2252-37AD7C122AFD}"/>
              </a:ext>
            </a:extLst>
          </p:cNvPr>
          <p:cNvSpPr>
            <a:spLocks noGrp="1"/>
          </p:cNvSpPr>
          <p:nvPr>
            <p:ph type="dt" sz="half" idx="10"/>
          </p:nvPr>
        </p:nvSpPr>
        <p:spPr/>
        <p:txBody>
          <a:bodyPr/>
          <a:lstStyle/>
          <a:p>
            <a:fld id="{036312D5-822B-8740-B54C-77E2E092FA1F}" type="datetimeFigureOut">
              <a:rPr lang="en-NL" smtClean="0"/>
              <a:t>03/01/2024</a:t>
            </a:fld>
            <a:endParaRPr lang="en-NL"/>
          </a:p>
        </p:txBody>
      </p:sp>
      <p:sp>
        <p:nvSpPr>
          <p:cNvPr id="6" name="Footer Placeholder 5">
            <a:extLst>
              <a:ext uri="{FF2B5EF4-FFF2-40B4-BE49-F238E27FC236}">
                <a16:creationId xmlns:a16="http://schemas.microsoft.com/office/drawing/2014/main" id="{50105525-B95F-004E-8322-FF20EF369044}"/>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08A43448-2B6C-1E6E-6FF1-79D03EA5059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488496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BFDC9-9033-6CF2-BFC5-5C45020161AE}"/>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72D78FCD-2FD1-ECE5-AFF1-B07642E0C0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4E143F5-2044-F6E1-2219-0B4AF18871E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49843A77-05AE-3432-7FA2-4834DEDF0A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5323AE9-4411-C4BA-5EAA-E692F66ABE4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4361153E-0BB6-BBE0-8D88-2F035B3CC97D}"/>
              </a:ext>
            </a:extLst>
          </p:cNvPr>
          <p:cNvSpPr>
            <a:spLocks noGrp="1"/>
          </p:cNvSpPr>
          <p:nvPr>
            <p:ph type="dt" sz="half" idx="10"/>
          </p:nvPr>
        </p:nvSpPr>
        <p:spPr/>
        <p:txBody>
          <a:bodyPr/>
          <a:lstStyle/>
          <a:p>
            <a:fld id="{036312D5-822B-8740-B54C-77E2E092FA1F}" type="datetimeFigureOut">
              <a:rPr lang="en-NL" smtClean="0"/>
              <a:t>03/01/2024</a:t>
            </a:fld>
            <a:endParaRPr lang="en-NL"/>
          </a:p>
        </p:txBody>
      </p:sp>
      <p:sp>
        <p:nvSpPr>
          <p:cNvPr id="8" name="Footer Placeholder 7">
            <a:extLst>
              <a:ext uri="{FF2B5EF4-FFF2-40B4-BE49-F238E27FC236}">
                <a16:creationId xmlns:a16="http://schemas.microsoft.com/office/drawing/2014/main" id="{C230D3BC-6743-A10A-8690-E865797855C2}"/>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1CD43BA-08B6-41B7-FD95-9019C30BBE4D}"/>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466418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515D5-D031-0D3D-B2F0-1EFB8E82B03C}"/>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71FDF580-A32F-02C5-24C1-608FACCD855E}"/>
              </a:ext>
            </a:extLst>
          </p:cNvPr>
          <p:cNvSpPr>
            <a:spLocks noGrp="1"/>
          </p:cNvSpPr>
          <p:nvPr>
            <p:ph type="dt" sz="half" idx="10"/>
          </p:nvPr>
        </p:nvSpPr>
        <p:spPr/>
        <p:txBody>
          <a:bodyPr/>
          <a:lstStyle/>
          <a:p>
            <a:fld id="{036312D5-822B-8740-B54C-77E2E092FA1F}" type="datetimeFigureOut">
              <a:rPr lang="en-NL" smtClean="0"/>
              <a:t>03/01/2024</a:t>
            </a:fld>
            <a:endParaRPr lang="en-NL"/>
          </a:p>
        </p:txBody>
      </p:sp>
      <p:sp>
        <p:nvSpPr>
          <p:cNvPr id="4" name="Footer Placeholder 3">
            <a:extLst>
              <a:ext uri="{FF2B5EF4-FFF2-40B4-BE49-F238E27FC236}">
                <a16:creationId xmlns:a16="http://schemas.microsoft.com/office/drawing/2014/main" id="{4A66DB2C-C288-3109-EBDF-A7C595771DE4}"/>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50F948AA-1F2F-1EFA-2026-BD896606E256}"/>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1143392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F4D789-A86F-6E50-1FC9-EDE5E5E16266}"/>
              </a:ext>
            </a:extLst>
          </p:cNvPr>
          <p:cNvSpPr>
            <a:spLocks noGrp="1"/>
          </p:cNvSpPr>
          <p:nvPr>
            <p:ph type="dt" sz="half" idx="10"/>
          </p:nvPr>
        </p:nvSpPr>
        <p:spPr/>
        <p:txBody>
          <a:bodyPr/>
          <a:lstStyle/>
          <a:p>
            <a:fld id="{036312D5-822B-8740-B54C-77E2E092FA1F}" type="datetimeFigureOut">
              <a:rPr lang="en-NL" smtClean="0"/>
              <a:t>03/01/2024</a:t>
            </a:fld>
            <a:endParaRPr lang="en-NL"/>
          </a:p>
        </p:txBody>
      </p:sp>
      <p:sp>
        <p:nvSpPr>
          <p:cNvPr id="3" name="Footer Placeholder 2">
            <a:extLst>
              <a:ext uri="{FF2B5EF4-FFF2-40B4-BE49-F238E27FC236}">
                <a16:creationId xmlns:a16="http://schemas.microsoft.com/office/drawing/2014/main" id="{4EC851D2-4F22-C098-7F8C-A9A0F4C718D1}"/>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D37377A0-C121-CA16-F467-77B6814C9B23}"/>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7116718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3AFBD-C12A-C5F0-A918-38F68BDCF3D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35EFB043-0749-7434-301F-833715BC35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AAD12CEB-C439-601C-3D93-40C72E40E7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E2F8851-0FD6-74FB-25A3-D27741672E23}"/>
              </a:ext>
            </a:extLst>
          </p:cNvPr>
          <p:cNvSpPr>
            <a:spLocks noGrp="1"/>
          </p:cNvSpPr>
          <p:nvPr>
            <p:ph type="dt" sz="half" idx="10"/>
          </p:nvPr>
        </p:nvSpPr>
        <p:spPr/>
        <p:txBody>
          <a:bodyPr/>
          <a:lstStyle/>
          <a:p>
            <a:fld id="{036312D5-822B-8740-B54C-77E2E092FA1F}" type="datetimeFigureOut">
              <a:rPr lang="en-NL" smtClean="0"/>
              <a:t>03/01/2024</a:t>
            </a:fld>
            <a:endParaRPr lang="en-NL"/>
          </a:p>
        </p:txBody>
      </p:sp>
      <p:sp>
        <p:nvSpPr>
          <p:cNvPr id="6" name="Footer Placeholder 5">
            <a:extLst>
              <a:ext uri="{FF2B5EF4-FFF2-40B4-BE49-F238E27FC236}">
                <a16:creationId xmlns:a16="http://schemas.microsoft.com/office/drawing/2014/main" id="{C13707CA-45C4-1CBB-D66F-7A52C20F8D5F}"/>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64328461-C69F-1A4B-0264-3BBDD0CD75EB}"/>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475200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7892A-8957-6975-FF3F-C64EAFA5BF8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1516744C-1E0D-191D-3D9B-8E1C86A2CC4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E73A34FB-89BB-193C-3E56-1CAF4C7086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84FBA56-A27C-4E16-D0B4-E9CF6526654A}"/>
              </a:ext>
            </a:extLst>
          </p:cNvPr>
          <p:cNvSpPr>
            <a:spLocks noGrp="1"/>
          </p:cNvSpPr>
          <p:nvPr>
            <p:ph type="dt" sz="half" idx="10"/>
          </p:nvPr>
        </p:nvSpPr>
        <p:spPr/>
        <p:txBody>
          <a:bodyPr/>
          <a:lstStyle/>
          <a:p>
            <a:fld id="{036312D5-822B-8740-B54C-77E2E092FA1F}" type="datetimeFigureOut">
              <a:rPr lang="en-NL" smtClean="0"/>
              <a:t>03/01/2024</a:t>
            </a:fld>
            <a:endParaRPr lang="en-NL"/>
          </a:p>
        </p:txBody>
      </p:sp>
      <p:sp>
        <p:nvSpPr>
          <p:cNvPr id="6" name="Footer Placeholder 5">
            <a:extLst>
              <a:ext uri="{FF2B5EF4-FFF2-40B4-BE49-F238E27FC236}">
                <a16:creationId xmlns:a16="http://schemas.microsoft.com/office/drawing/2014/main" id="{EAA87387-951C-03B9-783D-29DE16486225}"/>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F737870-CF00-196D-09DB-F84E935F66CB}"/>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137901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ED2E98-0575-3C81-EAB1-E4D0CAA1D7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03FBA5A9-EE24-173D-1504-68B144F088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63E42A98-EC45-9409-8E1A-F90A045579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6312D5-822B-8740-B54C-77E2E092FA1F}" type="datetimeFigureOut">
              <a:rPr lang="en-NL" smtClean="0"/>
              <a:t>03/01/2024</a:t>
            </a:fld>
            <a:endParaRPr lang="en-NL"/>
          </a:p>
        </p:txBody>
      </p:sp>
      <p:sp>
        <p:nvSpPr>
          <p:cNvPr id="5" name="Footer Placeholder 4">
            <a:extLst>
              <a:ext uri="{FF2B5EF4-FFF2-40B4-BE49-F238E27FC236}">
                <a16:creationId xmlns:a16="http://schemas.microsoft.com/office/drawing/2014/main" id="{5DE6B70A-D917-5B98-A131-B85E9AA797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5E3B3144-4557-8CAE-46BB-562F10D3CE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DF3AA8-920A-E443-B887-B02FCB11D8F7}" type="slidenum">
              <a:rPr lang="en-NL" smtClean="0"/>
              <a:t>‹#›</a:t>
            </a:fld>
            <a:endParaRPr lang="en-NL"/>
          </a:p>
        </p:txBody>
      </p:sp>
    </p:spTree>
    <p:extLst>
      <p:ext uri="{BB962C8B-B14F-4D97-AF65-F5344CB8AC3E}">
        <p14:creationId xmlns:p14="http://schemas.microsoft.com/office/powerpoint/2010/main" val="604242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12.jpeg"/><Relationship Id="rId5" Type="http://schemas.openxmlformats.org/officeDocument/2006/relationships/image" Target="../media/image11.jpeg"/><Relationship Id="rId4" Type="http://schemas.openxmlformats.org/officeDocument/2006/relationships/image" Target="../media/image10.jpe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15.png"/><Relationship Id="rId5" Type="http://schemas.openxmlformats.org/officeDocument/2006/relationships/image" Target="../media/image5.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sv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9.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5.png"/><Relationship Id="rId7" Type="http://schemas.openxmlformats.org/officeDocument/2006/relationships/image" Target="../media/image27.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26.png"/><Relationship Id="rId5" Type="http://schemas.openxmlformats.org/officeDocument/2006/relationships/image" Target="../media/image25.png"/><Relationship Id="rId4" Type="http://schemas.openxmlformats.org/officeDocument/2006/relationships/image" Target="../media/image24.png"/><Relationship Id="rId9"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A68F9-1B12-202F-3D82-4AFD44C625AE}"/>
              </a:ext>
            </a:extLst>
          </p:cNvPr>
          <p:cNvSpPr>
            <a:spLocks noGrp="1"/>
          </p:cNvSpPr>
          <p:nvPr>
            <p:ph type="title"/>
          </p:nvPr>
        </p:nvSpPr>
        <p:spPr/>
        <p:txBody>
          <a:bodyPr/>
          <a:lstStyle/>
          <a:p>
            <a:endParaRPr lang="en-NL"/>
          </a:p>
        </p:txBody>
      </p:sp>
      <p:pic>
        <p:nvPicPr>
          <p:cNvPr id="4" name="Tijdelijke aanduiding voor inhoud 4">
            <a:extLst>
              <a:ext uri="{FF2B5EF4-FFF2-40B4-BE49-F238E27FC236}">
                <a16:creationId xmlns:a16="http://schemas.microsoft.com/office/drawing/2014/main" id="{A00C09A7-E042-B5D1-A97C-906CDF5FE042}"/>
              </a:ext>
            </a:extLst>
          </p:cNvPr>
          <p:cNvPicPr>
            <a:picLocks noGrp="1" noChangeAspect="1"/>
          </p:cNvPicPr>
          <p:nvPr/>
        </p:nvPicPr>
        <p:blipFill>
          <a:blip r:embed="rId3"/>
          <a:stretch/>
        </p:blipFill>
        <p:spPr bwMode="auto">
          <a:xfrm>
            <a:off x="1" y="0"/>
            <a:ext cx="12191999" cy="6858000"/>
          </a:xfrm>
          <a:prstGeom prst="rect">
            <a:avLst/>
          </a:prstGeom>
        </p:spPr>
      </p:pic>
      <p:sp>
        <p:nvSpPr>
          <p:cNvPr id="5" name="TextBox 4">
            <a:extLst>
              <a:ext uri="{FF2B5EF4-FFF2-40B4-BE49-F238E27FC236}">
                <a16:creationId xmlns:a16="http://schemas.microsoft.com/office/drawing/2014/main" id="{492AEEC9-61D8-B075-CF1F-A5579A6B40F0}"/>
              </a:ext>
            </a:extLst>
          </p:cNvPr>
          <p:cNvSpPr txBox="1"/>
          <p:nvPr/>
        </p:nvSpPr>
        <p:spPr>
          <a:xfrm>
            <a:off x="534385" y="1272851"/>
            <a:ext cx="12191999" cy="3785652"/>
          </a:xfrm>
          <a:prstGeom prst="rect">
            <a:avLst/>
          </a:prstGeom>
          <a:noFill/>
        </p:spPr>
        <p:txBody>
          <a:bodyPr wrap="square" rtlCol="0">
            <a:spAutoFit/>
          </a:bodyPr>
          <a:lstStyle/>
          <a:p>
            <a:r>
              <a:rPr lang="en-GB" sz="6000" dirty="0">
                <a:solidFill>
                  <a:schemeClr val="bg1"/>
                </a:solidFill>
                <a:effectLst/>
                <a:latin typeface="FUCXED CAPS" pitchFamily="2" charset="77"/>
              </a:rPr>
              <a:t>Climate Justice</a:t>
            </a:r>
          </a:p>
          <a:p>
            <a:endParaRPr lang="en-GB" sz="6000" dirty="0">
              <a:solidFill>
                <a:schemeClr val="bg1"/>
              </a:solidFill>
              <a:latin typeface="FUCXED CAPS" pitchFamily="2" charset="77"/>
            </a:endParaRPr>
          </a:p>
          <a:p>
            <a:endParaRPr lang="en-GB" sz="6000" dirty="0">
              <a:solidFill>
                <a:schemeClr val="bg1"/>
              </a:solidFill>
              <a:latin typeface="FUCXED CAPS" pitchFamily="2" charset="77"/>
            </a:endParaRPr>
          </a:p>
          <a:p>
            <a:r>
              <a:rPr lang="en-GB" sz="6000" dirty="0">
                <a:solidFill>
                  <a:schemeClr val="bg1"/>
                </a:solidFill>
                <a:latin typeface="FUCXED CAPS" pitchFamily="2" charset="77"/>
              </a:rPr>
              <a:t>Now!</a:t>
            </a:r>
            <a:endParaRPr lang="en-NL" sz="6000" dirty="0">
              <a:solidFill>
                <a:schemeClr val="bg1"/>
              </a:solidFill>
              <a:latin typeface="FUCXED CAPS" pitchFamily="2" charset="77"/>
            </a:endParaRPr>
          </a:p>
        </p:txBody>
      </p:sp>
      <p:pic>
        <p:nvPicPr>
          <p:cNvPr id="10" name="Content Placeholder 6" descr="A black and white clock with a world map&#10;&#10;Description automatically generated">
            <a:extLst>
              <a:ext uri="{FF2B5EF4-FFF2-40B4-BE49-F238E27FC236}">
                <a16:creationId xmlns:a16="http://schemas.microsoft.com/office/drawing/2014/main" id="{0999203F-99E9-8940-B149-49B0B2E74ECE}"/>
              </a:ext>
            </a:extLst>
          </p:cNvPr>
          <p:cNvPicPr>
            <a:picLocks noChangeAspect="1"/>
          </p:cNvPicPr>
          <p:nvPr/>
        </p:nvPicPr>
        <p:blipFill>
          <a:blip r:embed="rId4"/>
          <a:stretch>
            <a:fillRect/>
          </a:stretch>
        </p:blipFill>
        <p:spPr>
          <a:xfrm>
            <a:off x="7457235" y="-85340"/>
            <a:ext cx="5038580" cy="6718108"/>
          </a:xfrm>
          <a:prstGeom prst="rect">
            <a:avLst/>
          </a:prstGeom>
        </p:spPr>
      </p:pic>
      <p:sp>
        <p:nvSpPr>
          <p:cNvPr id="11" name="TextBox 10">
            <a:extLst>
              <a:ext uri="{FF2B5EF4-FFF2-40B4-BE49-F238E27FC236}">
                <a16:creationId xmlns:a16="http://schemas.microsoft.com/office/drawing/2014/main" id="{70A538D6-D936-9E43-0404-FDE72746B582}"/>
              </a:ext>
            </a:extLst>
          </p:cNvPr>
          <p:cNvSpPr txBox="1"/>
          <p:nvPr/>
        </p:nvSpPr>
        <p:spPr>
          <a:xfrm>
            <a:off x="534385" y="433492"/>
            <a:ext cx="7806309" cy="3785652"/>
          </a:xfrm>
          <a:prstGeom prst="rect">
            <a:avLst/>
          </a:prstGeom>
          <a:noFill/>
        </p:spPr>
        <p:txBody>
          <a:bodyPr wrap="square" rtlCol="0">
            <a:spAutoFit/>
          </a:bodyPr>
          <a:lstStyle/>
          <a:p>
            <a:r>
              <a:rPr lang="en-GB" sz="6000" dirty="0">
                <a:effectLst/>
                <a:latin typeface="FUCXED CAPS" pitchFamily="2" charset="77"/>
              </a:rPr>
              <a:t>What do we want?</a:t>
            </a:r>
          </a:p>
          <a:p>
            <a:endParaRPr lang="en-GB" sz="6000" dirty="0">
              <a:latin typeface="FUCXED CAPS" pitchFamily="2" charset="77"/>
            </a:endParaRPr>
          </a:p>
          <a:p>
            <a:endParaRPr lang="en-GB" sz="6000" dirty="0">
              <a:latin typeface="FUCXED CAPS" pitchFamily="2" charset="77"/>
            </a:endParaRPr>
          </a:p>
          <a:p>
            <a:r>
              <a:rPr lang="en-GB" sz="6000" dirty="0">
                <a:latin typeface="FUCXED CAPS" pitchFamily="2" charset="77"/>
              </a:rPr>
              <a:t>When do we want it?</a:t>
            </a:r>
            <a:endParaRPr lang="en-NL" sz="6000" dirty="0">
              <a:latin typeface="FUCXED CAPS" pitchFamily="2" charset="77"/>
            </a:endParaRPr>
          </a:p>
        </p:txBody>
      </p:sp>
      <p:pic>
        <p:nvPicPr>
          <p:cNvPr id="15" name="Graphic 14">
            <a:extLst>
              <a:ext uri="{FF2B5EF4-FFF2-40B4-BE49-F238E27FC236}">
                <a16:creationId xmlns:a16="http://schemas.microsoft.com/office/drawing/2014/main" id="{88BC905F-CAE8-4EF7-5E82-CCC21FE0714D}"/>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29040" t="76679" r="29074" b="8749"/>
          <a:stretch/>
        </p:blipFill>
        <p:spPr>
          <a:xfrm>
            <a:off x="10173378" y="5408024"/>
            <a:ext cx="2018620" cy="1226870"/>
          </a:xfrm>
          <a:prstGeom prst="rect">
            <a:avLst/>
          </a:prstGeom>
        </p:spPr>
      </p:pic>
    </p:spTree>
    <p:extLst>
      <p:ext uri="{BB962C8B-B14F-4D97-AF65-F5344CB8AC3E}">
        <p14:creationId xmlns:p14="http://schemas.microsoft.com/office/powerpoint/2010/main" val="35201652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5692D-DEC6-26EC-1AD0-0E67D898425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DF1B7295-92DE-56C2-A0ED-73CDCAB9DFE0}"/>
              </a:ext>
            </a:extLst>
          </p:cNvPr>
          <p:cNvSpPr>
            <a:spLocks noGrp="1"/>
          </p:cNvSpPr>
          <p:nvPr>
            <p:ph idx="1"/>
          </p:nvPr>
        </p:nvSpPr>
        <p:spPr/>
        <p:txBody>
          <a:bodyPr/>
          <a:lstStyle/>
          <a:p>
            <a:endParaRPr lang="en-NL"/>
          </a:p>
        </p:txBody>
      </p:sp>
      <p:pic>
        <p:nvPicPr>
          <p:cNvPr id="4" name="Tijdelijke aanduiding voor inhoud 4">
            <a:extLst>
              <a:ext uri="{FF2B5EF4-FFF2-40B4-BE49-F238E27FC236}">
                <a16:creationId xmlns:a16="http://schemas.microsoft.com/office/drawing/2014/main" id="{50939662-8CC9-D50F-5015-E419E0F4CA6F}"/>
              </a:ext>
            </a:extLst>
          </p:cNvPr>
          <p:cNvPicPr>
            <a:picLocks noGrp="1" noChangeAspect="1"/>
          </p:cNvPicPr>
          <p:nvPr/>
        </p:nvPicPr>
        <p:blipFill>
          <a:blip r:embed="rId2"/>
          <a:stretch/>
        </p:blipFill>
        <p:spPr bwMode="auto">
          <a:xfrm>
            <a:off x="1" y="0"/>
            <a:ext cx="12191999" cy="6858000"/>
          </a:xfrm>
          <a:prstGeom prst="rect">
            <a:avLst/>
          </a:prstGeom>
        </p:spPr>
      </p:pic>
      <p:sp>
        <p:nvSpPr>
          <p:cNvPr id="5" name="TextBox 4">
            <a:extLst>
              <a:ext uri="{FF2B5EF4-FFF2-40B4-BE49-F238E27FC236}">
                <a16:creationId xmlns:a16="http://schemas.microsoft.com/office/drawing/2014/main" id="{4D829F58-DAD5-2F0A-A7B5-E5B594B93E36}"/>
              </a:ext>
            </a:extLst>
          </p:cNvPr>
          <p:cNvSpPr txBox="1"/>
          <p:nvPr/>
        </p:nvSpPr>
        <p:spPr>
          <a:xfrm>
            <a:off x="969580" y="683938"/>
            <a:ext cx="7260020" cy="1015663"/>
          </a:xfrm>
          <a:prstGeom prst="rect">
            <a:avLst/>
          </a:prstGeom>
          <a:noFill/>
        </p:spPr>
        <p:txBody>
          <a:bodyPr wrap="square" rtlCol="0">
            <a:spAutoFit/>
          </a:bodyPr>
          <a:lstStyle/>
          <a:p>
            <a:r>
              <a:rPr lang="en-GB" sz="6000" dirty="0">
                <a:solidFill>
                  <a:srgbClr val="000000"/>
                </a:solidFill>
                <a:latin typeface="FUCXED CAPS" pitchFamily="2" charset="77"/>
              </a:rPr>
              <a:t>What, why, how</a:t>
            </a:r>
            <a:endParaRPr lang="en-NL" sz="6000" dirty="0">
              <a:latin typeface="FUCXED CAPS" pitchFamily="2" charset="77"/>
            </a:endParaRPr>
          </a:p>
        </p:txBody>
      </p:sp>
      <p:sp>
        <p:nvSpPr>
          <p:cNvPr id="6" name="TextBox 5">
            <a:extLst>
              <a:ext uri="{FF2B5EF4-FFF2-40B4-BE49-F238E27FC236}">
                <a16:creationId xmlns:a16="http://schemas.microsoft.com/office/drawing/2014/main" id="{18EB0445-3342-3DEE-8E05-6B69AF936EF8}"/>
              </a:ext>
            </a:extLst>
          </p:cNvPr>
          <p:cNvSpPr txBox="1"/>
          <p:nvPr/>
        </p:nvSpPr>
        <p:spPr>
          <a:xfrm>
            <a:off x="1360227" y="2055813"/>
            <a:ext cx="9762475" cy="3600986"/>
          </a:xfrm>
          <a:prstGeom prst="rect">
            <a:avLst/>
          </a:prstGeom>
          <a:noFill/>
        </p:spPr>
        <p:txBody>
          <a:bodyPr wrap="square" rtlCol="0">
            <a:spAutoFit/>
          </a:bodyPr>
          <a:lstStyle/>
          <a:p>
            <a:r>
              <a:rPr lang="en-NL" sz="2800" dirty="0">
                <a:latin typeface="FUCXED CAPS" pitchFamily="2" charset="77"/>
              </a:rPr>
              <a:t>What</a:t>
            </a:r>
          </a:p>
          <a:p>
            <a:r>
              <a:rPr lang="en-NL" sz="1600" dirty="0">
                <a:latin typeface="Crimson Text" panose="02000503000000000000" pitchFamily="2" charset="77"/>
              </a:rPr>
              <a:t>A phygital open source biodegradable collection that can be worn during and supports an Extinction Rebellion blockade</a:t>
            </a:r>
          </a:p>
          <a:p>
            <a:endParaRPr lang="en-NL" sz="1600" dirty="0">
              <a:latin typeface="Crimson Text" panose="02000503000000000000" pitchFamily="2" charset="77"/>
            </a:endParaRPr>
          </a:p>
          <a:p>
            <a:r>
              <a:rPr lang="en-NL" sz="2800" dirty="0">
                <a:latin typeface="FUCXED CAPS" pitchFamily="2" charset="77"/>
              </a:rPr>
              <a:t>Why</a:t>
            </a:r>
          </a:p>
          <a:p>
            <a:r>
              <a:rPr lang="en-NL" sz="1600" dirty="0">
                <a:latin typeface="Crimson Text" panose="02000503000000000000" pitchFamily="2" charset="77"/>
              </a:rPr>
              <a:t>We are living in a climate crisis. Extinction Rebellion is showing civil disobedience to enforce proper climate justice and policy. </a:t>
            </a:r>
            <a:r>
              <a:rPr lang="en-GB" sz="1600" dirty="0">
                <a:solidFill>
                  <a:srgbClr val="000000"/>
                </a:solidFill>
                <a:latin typeface="Crimson Text" panose="02000503000000000000" pitchFamily="2" charset="77"/>
              </a:rPr>
              <a:t>T</a:t>
            </a:r>
            <a:r>
              <a:rPr lang="en-GB" sz="1600" dirty="0">
                <a:solidFill>
                  <a:srgbClr val="000000"/>
                </a:solidFill>
                <a:effectLst/>
                <a:latin typeface="Crimson Text" panose="02000503000000000000" pitchFamily="2" charset="77"/>
              </a:rPr>
              <a:t>he freedom in form of protest of Extinction Rebellion causes the opportunity for artivism, like this collection.  The usage of Biodegradable materials fits Extinction Rebellion due to the demand of Extinction Rebellion which is rooted in the ecological crisis whereas biomaterials can play a role in the solution of this same ecological crisis. </a:t>
            </a:r>
          </a:p>
          <a:p>
            <a:endParaRPr lang="en-NL" sz="1600" dirty="0">
              <a:latin typeface="Crimson Text" panose="02000503000000000000" pitchFamily="2" charset="77"/>
            </a:endParaRPr>
          </a:p>
          <a:p>
            <a:r>
              <a:rPr lang="en-NL" sz="2800" dirty="0">
                <a:latin typeface="FUCXED CAPS" pitchFamily="2" charset="77"/>
              </a:rPr>
              <a:t>How </a:t>
            </a:r>
          </a:p>
          <a:p>
            <a:r>
              <a:rPr lang="en-NL" sz="1600" dirty="0">
                <a:latin typeface="Crimson Text" panose="02000503000000000000" pitchFamily="2" charset="77"/>
              </a:rPr>
              <a:t>By researching bio degradable materials, attending protests, interviewing rebels, study practical archetypes of protest garments and digitalizing the final biodegradable materials I am able to realize this collection.</a:t>
            </a:r>
          </a:p>
        </p:txBody>
      </p:sp>
    </p:spTree>
    <p:extLst>
      <p:ext uri="{BB962C8B-B14F-4D97-AF65-F5344CB8AC3E}">
        <p14:creationId xmlns:p14="http://schemas.microsoft.com/office/powerpoint/2010/main" val="252082586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43ED39-95E5-C351-CE11-59358955E7DC}"/>
              </a:ext>
            </a:extLst>
          </p:cNvPr>
          <p:cNvPicPr>
            <a:picLocks noChangeAspect="1"/>
          </p:cNvPicPr>
          <p:nvPr/>
        </p:nvPicPr>
        <p:blipFill>
          <a:blip r:embed="rId3"/>
          <a:stretch/>
        </p:blipFill>
        <p:spPr bwMode="auto">
          <a:xfrm>
            <a:off x="-52916" y="-21214"/>
            <a:ext cx="12244916" cy="6930387"/>
          </a:xfrm>
          <a:prstGeom prst="rect">
            <a:avLst/>
          </a:prstGeom>
        </p:spPr>
      </p:pic>
      <p:sp>
        <p:nvSpPr>
          <p:cNvPr id="10" name="TextBox 9">
            <a:extLst>
              <a:ext uri="{FF2B5EF4-FFF2-40B4-BE49-F238E27FC236}">
                <a16:creationId xmlns:a16="http://schemas.microsoft.com/office/drawing/2014/main" id="{65D6FED5-3B52-2A2F-0923-8739C0D59606}"/>
              </a:ext>
            </a:extLst>
          </p:cNvPr>
          <p:cNvSpPr txBox="1"/>
          <p:nvPr/>
        </p:nvSpPr>
        <p:spPr>
          <a:xfrm>
            <a:off x="11000096" y="-20905"/>
            <a:ext cx="1191904" cy="584775"/>
          </a:xfrm>
          <a:prstGeom prst="rect">
            <a:avLst/>
          </a:prstGeom>
          <a:noFill/>
        </p:spPr>
        <p:txBody>
          <a:bodyPr wrap="square" rtlCol="0">
            <a:spAutoFit/>
          </a:bodyPr>
          <a:lstStyle/>
          <a:p>
            <a:r>
              <a:rPr lang="en-GB" sz="3200" dirty="0">
                <a:solidFill>
                  <a:srgbClr val="000000"/>
                </a:solidFill>
                <a:effectLst/>
                <a:latin typeface="FUCXED CAPS" pitchFamily="2" charset="77"/>
              </a:rPr>
              <a:t>What</a:t>
            </a:r>
            <a:endParaRPr lang="en-NL" sz="3200" dirty="0">
              <a:latin typeface="FUCXED CAPS" pitchFamily="2" charset="77"/>
            </a:endParaRPr>
          </a:p>
        </p:txBody>
      </p:sp>
      <p:sp>
        <p:nvSpPr>
          <p:cNvPr id="11" name="TextBox 10">
            <a:extLst>
              <a:ext uri="{FF2B5EF4-FFF2-40B4-BE49-F238E27FC236}">
                <a16:creationId xmlns:a16="http://schemas.microsoft.com/office/drawing/2014/main" id="{AF4D41F1-919D-25DF-E7B1-A6C9DBF262C7}"/>
              </a:ext>
            </a:extLst>
          </p:cNvPr>
          <p:cNvSpPr txBox="1"/>
          <p:nvPr/>
        </p:nvSpPr>
        <p:spPr>
          <a:xfrm>
            <a:off x="565986" y="474223"/>
            <a:ext cx="11060027" cy="2123658"/>
          </a:xfrm>
          <a:prstGeom prst="rect">
            <a:avLst/>
          </a:prstGeom>
          <a:noFill/>
        </p:spPr>
        <p:txBody>
          <a:bodyPr wrap="square" rtlCol="0">
            <a:spAutoFit/>
          </a:bodyPr>
          <a:lstStyle/>
          <a:p>
            <a:r>
              <a:rPr lang="en-NL" sz="4400" dirty="0">
                <a:latin typeface="FUCXED CAPS" pitchFamily="2" charset="77"/>
              </a:rPr>
              <a:t>A phygital open-source biodegradable collection that can be worn during and supports an Extinction Rebellion blockade</a:t>
            </a:r>
          </a:p>
        </p:txBody>
      </p:sp>
      <p:pic>
        <p:nvPicPr>
          <p:cNvPr id="13" name="Picture 12" descr="A person wearing a pink jumpsuit and hat&#10;&#10;Description automatically generated">
            <a:extLst>
              <a:ext uri="{FF2B5EF4-FFF2-40B4-BE49-F238E27FC236}">
                <a16:creationId xmlns:a16="http://schemas.microsoft.com/office/drawing/2014/main" id="{1E6D1BC1-00FE-5D3D-4BAC-0550BD24A6CD}"/>
              </a:ext>
            </a:extLst>
          </p:cNvPr>
          <p:cNvPicPr>
            <a:picLocks noChangeAspect="1"/>
          </p:cNvPicPr>
          <p:nvPr/>
        </p:nvPicPr>
        <p:blipFill>
          <a:blip r:embed="rId4"/>
          <a:stretch>
            <a:fillRect/>
          </a:stretch>
        </p:blipFill>
        <p:spPr>
          <a:xfrm>
            <a:off x="9522996" y="1377229"/>
            <a:ext cx="2669004" cy="5652011"/>
          </a:xfrm>
          <a:prstGeom prst="rect">
            <a:avLst/>
          </a:prstGeom>
        </p:spPr>
      </p:pic>
      <p:pic>
        <p:nvPicPr>
          <p:cNvPr id="14" name="Picture 13" descr="A person wearing a blue robe with colorful stickers&#10;&#10;Description automatically generated">
            <a:extLst>
              <a:ext uri="{FF2B5EF4-FFF2-40B4-BE49-F238E27FC236}">
                <a16:creationId xmlns:a16="http://schemas.microsoft.com/office/drawing/2014/main" id="{07DF269F-E2B3-55BE-0335-39FA34A943E9}"/>
              </a:ext>
            </a:extLst>
          </p:cNvPr>
          <p:cNvPicPr>
            <a:picLocks noChangeAspect="1"/>
          </p:cNvPicPr>
          <p:nvPr/>
        </p:nvPicPr>
        <p:blipFill>
          <a:blip r:embed="rId5"/>
          <a:stretch>
            <a:fillRect/>
          </a:stretch>
        </p:blipFill>
        <p:spPr>
          <a:xfrm>
            <a:off x="298070" y="1377229"/>
            <a:ext cx="2669004" cy="5652011"/>
          </a:xfrm>
          <a:prstGeom prst="rect">
            <a:avLst/>
          </a:prstGeom>
        </p:spPr>
      </p:pic>
      <p:pic>
        <p:nvPicPr>
          <p:cNvPr id="15" name="Picture 14" descr="A cartoon of a person in a green jumpsuit&#10;&#10;Description automatically generated">
            <a:extLst>
              <a:ext uri="{FF2B5EF4-FFF2-40B4-BE49-F238E27FC236}">
                <a16:creationId xmlns:a16="http://schemas.microsoft.com/office/drawing/2014/main" id="{2FFBBAC9-1F9E-90EA-2485-017660464B97}"/>
              </a:ext>
            </a:extLst>
          </p:cNvPr>
          <p:cNvPicPr>
            <a:picLocks noChangeAspect="1"/>
          </p:cNvPicPr>
          <p:nvPr/>
        </p:nvPicPr>
        <p:blipFill>
          <a:blip r:embed="rId6"/>
          <a:stretch>
            <a:fillRect/>
          </a:stretch>
        </p:blipFill>
        <p:spPr>
          <a:xfrm>
            <a:off x="3630740" y="3093318"/>
            <a:ext cx="2669005" cy="3669882"/>
          </a:xfrm>
          <a:prstGeom prst="rect">
            <a:avLst/>
          </a:prstGeom>
        </p:spPr>
      </p:pic>
      <p:pic>
        <p:nvPicPr>
          <p:cNvPr id="16" name="Picture 15" descr="A person in a suit&#10;&#10;Description automatically generated">
            <a:extLst>
              <a:ext uri="{FF2B5EF4-FFF2-40B4-BE49-F238E27FC236}">
                <a16:creationId xmlns:a16="http://schemas.microsoft.com/office/drawing/2014/main" id="{F9B3B413-800D-3AE5-A7C1-37BA398E0890}"/>
              </a:ext>
            </a:extLst>
          </p:cNvPr>
          <p:cNvPicPr>
            <a:picLocks noChangeAspect="1"/>
          </p:cNvPicPr>
          <p:nvPr/>
        </p:nvPicPr>
        <p:blipFill>
          <a:blip r:embed="rId7"/>
          <a:stretch>
            <a:fillRect/>
          </a:stretch>
        </p:blipFill>
        <p:spPr>
          <a:xfrm>
            <a:off x="6242901" y="2973251"/>
            <a:ext cx="2669005" cy="3669882"/>
          </a:xfrm>
          <a:prstGeom prst="rect">
            <a:avLst/>
          </a:prstGeom>
        </p:spPr>
      </p:pic>
    </p:spTree>
    <p:extLst>
      <p:ext uri="{BB962C8B-B14F-4D97-AF65-F5344CB8AC3E}">
        <p14:creationId xmlns:p14="http://schemas.microsoft.com/office/powerpoint/2010/main" val="2260306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4088A37B-C649-840A-EA74-EC0E504A008B}"/>
              </a:ext>
            </a:extLst>
          </p:cNvPr>
          <p:cNvPicPr>
            <a:picLocks noChangeAspect="1"/>
          </p:cNvPicPr>
          <p:nvPr/>
        </p:nvPicPr>
        <p:blipFill>
          <a:blip r:embed="rId3"/>
          <a:stretch/>
        </p:blipFill>
        <p:spPr bwMode="auto">
          <a:xfrm>
            <a:off x="-52916" y="-21214"/>
            <a:ext cx="12244916" cy="6930387"/>
          </a:xfrm>
          <a:prstGeom prst="rect">
            <a:avLst/>
          </a:prstGeom>
        </p:spPr>
      </p:pic>
      <p:sp>
        <p:nvSpPr>
          <p:cNvPr id="7" name="TextBox 6">
            <a:extLst>
              <a:ext uri="{FF2B5EF4-FFF2-40B4-BE49-F238E27FC236}">
                <a16:creationId xmlns:a16="http://schemas.microsoft.com/office/drawing/2014/main" id="{A84D552C-004B-32D9-0AB3-B2239BE0ADCE}"/>
              </a:ext>
            </a:extLst>
          </p:cNvPr>
          <p:cNvSpPr txBox="1"/>
          <p:nvPr/>
        </p:nvSpPr>
        <p:spPr>
          <a:xfrm>
            <a:off x="990600" y="499750"/>
            <a:ext cx="10231820" cy="1015663"/>
          </a:xfrm>
          <a:prstGeom prst="rect">
            <a:avLst/>
          </a:prstGeom>
          <a:noFill/>
        </p:spPr>
        <p:txBody>
          <a:bodyPr wrap="square" rtlCol="0">
            <a:spAutoFit/>
          </a:bodyPr>
          <a:lstStyle/>
          <a:p>
            <a:r>
              <a:rPr lang="en-GB" sz="6000" dirty="0">
                <a:solidFill>
                  <a:srgbClr val="000000"/>
                </a:solidFill>
                <a:effectLst/>
                <a:latin typeface="FUCXED CAPS" pitchFamily="2" charset="77"/>
              </a:rPr>
              <a:t>What is Extinction Rebellion?</a:t>
            </a:r>
            <a:endParaRPr lang="en-NL" sz="6000" dirty="0">
              <a:latin typeface="FUCXED CAPS" pitchFamily="2" charset="77"/>
            </a:endParaRPr>
          </a:p>
        </p:txBody>
      </p:sp>
      <p:sp>
        <p:nvSpPr>
          <p:cNvPr id="2" name="TextBox 1">
            <a:extLst>
              <a:ext uri="{FF2B5EF4-FFF2-40B4-BE49-F238E27FC236}">
                <a16:creationId xmlns:a16="http://schemas.microsoft.com/office/drawing/2014/main" id="{85F44EB9-5C36-A26E-4AA0-F6B8CBFFBEC5}"/>
              </a:ext>
            </a:extLst>
          </p:cNvPr>
          <p:cNvSpPr txBox="1"/>
          <p:nvPr/>
        </p:nvSpPr>
        <p:spPr>
          <a:xfrm>
            <a:off x="1075415" y="1801037"/>
            <a:ext cx="7375858" cy="369332"/>
          </a:xfrm>
          <a:prstGeom prst="rect">
            <a:avLst/>
          </a:prstGeom>
          <a:noFill/>
        </p:spPr>
        <p:txBody>
          <a:bodyPr wrap="square" rtlCol="0">
            <a:spAutoFit/>
          </a:bodyPr>
          <a:lstStyle/>
          <a:p>
            <a:r>
              <a:rPr lang="en-US" dirty="0">
                <a:latin typeface="Crimson Text" panose="02000503000000000000" pitchFamily="2" charset="77"/>
              </a:rPr>
              <a:t>A climate movement</a:t>
            </a:r>
          </a:p>
        </p:txBody>
      </p:sp>
      <p:sp>
        <p:nvSpPr>
          <p:cNvPr id="9" name="TextBox 8">
            <a:extLst>
              <a:ext uri="{FF2B5EF4-FFF2-40B4-BE49-F238E27FC236}">
                <a16:creationId xmlns:a16="http://schemas.microsoft.com/office/drawing/2014/main" id="{D09FC2C2-9118-5003-7500-4689827DF241}"/>
              </a:ext>
            </a:extLst>
          </p:cNvPr>
          <p:cNvSpPr txBox="1"/>
          <p:nvPr/>
        </p:nvSpPr>
        <p:spPr>
          <a:xfrm>
            <a:off x="10903527" y="-20905"/>
            <a:ext cx="1288473" cy="584775"/>
          </a:xfrm>
          <a:prstGeom prst="rect">
            <a:avLst/>
          </a:prstGeom>
          <a:noFill/>
        </p:spPr>
        <p:txBody>
          <a:bodyPr wrap="square" rtlCol="0">
            <a:spAutoFit/>
          </a:bodyPr>
          <a:lstStyle/>
          <a:p>
            <a:r>
              <a:rPr lang="en-GB" sz="3200" dirty="0">
                <a:solidFill>
                  <a:srgbClr val="000000"/>
                </a:solidFill>
                <a:effectLst/>
                <a:latin typeface="FUCXED CAPS" pitchFamily="2" charset="77"/>
              </a:rPr>
              <a:t>What</a:t>
            </a:r>
            <a:endParaRPr lang="en-NL" sz="3200" dirty="0">
              <a:latin typeface="FUCXED CAPS" pitchFamily="2" charset="77"/>
            </a:endParaRPr>
          </a:p>
        </p:txBody>
      </p:sp>
      <p:sp>
        <p:nvSpPr>
          <p:cNvPr id="12" name="TextBox 11">
            <a:extLst>
              <a:ext uri="{FF2B5EF4-FFF2-40B4-BE49-F238E27FC236}">
                <a16:creationId xmlns:a16="http://schemas.microsoft.com/office/drawing/2014/main" id="{8D38E78F-74DC-C23B-D8FB-77F11B7BC716}"/>
              </a:ext>
            </a:extLst>
          </p:cNvPr>
          <p:cNvSpPr txBox="1"/>
          <p:nvPr/>
        </p:nvSpPr>
        <p:spPr>
          <a:xfrm>
            <a:off x="990600" y="2678200"/>
            <a:ext cx="10546145" cy="1015663"/>
          </a:xfrm>
          <a:prstGeom prst="rect">
            <a:avLst/>
          </a:prstGeom>
          <a:noFill/>
        </p:spPr>
        <p:txBody>
          <a:bodyPr wrap="square" rtlCol="0">
            <a:spAutoFit/>
          </a:bodyPr>
          <a:lstStyle/>
          <a:p>
            <a:r>
              <a:rPr lang="en-GB" sz="6000" dirty="0">
                <a:solidFill>
                  <a:srgbClr val="000000"/>
                </a:solidFill>
                <a:effectLst/>
                <a:latin typeface="FUCXED CAPS" pitchFamily="2" charset="77"/>
              </a:rPr>
              <a:t>Demands</a:t>
            </a:r>
          </a:p>
        </p:txBody>
      </p:sp>
      <p:sp>
        <p:nvSpPr>
          <p:cNvPr id="14" name="TextBox 13">
            <a:extLst>
              <a:ext uri="{FF2B5EF4-FFF2-40B4-BE49-F238E27FC236}">
                <a16:creationId xmlns:a16="http://schemas.microsoft.com/office/drawing/2014/main" id="{FBF14478-3061-1472-15E2-C8D0662F5E82}"/>
              </a:ext>
            </a:extLst>
          </p:cNvPr>
          <p:cNvSpPr txBox="1"/>
          <p:nvPr/>
        </p:nvSpPr>
        <p:spPr>
          <a:xfrm>
            <a:off x="1154243" y="3400173"/>
            <a:ext cx="6216650" cy="1477328"/>
          </a:xfrm>
          <a:prstGeom prst="rect">
            <a:avLst/>
          </a:prstGeom>
          <a:noFill/>
        </p:spPr>
        <p:txBody>
          <a:bodyPr wrap="square">
            <a:spAutoFit/>
          </a:bodyPr>
          <a:lstStyle/>
          <a:p>
            <a:endParaRPr lang="en-GB" sz="1800" dirty="0">
              <a:solidFill>
                <a:srgbClr val="000000"/>
              </a:solidFill>
              <a:effectLst/>
              <a:latin typeface="Crimson Text" panose="02000503000000000000" pitchFamily="2" charset="77"/>
            </a:endParaRPr>
          </a:p>
          <a:p>
            <a:r>
              <a:rPr lang="en-GB" sz="1800" dirty="0">
                <a:solidFill>
                  <a:srgbClr val="000000"/>
                </a:solidFill>
                <a:effectLst/>
                <a:latin typeface="Crimson Text" panose="02000503000000000000" pitchFamily="2" charset="77"/>
              </a:rPr>
              <a:t>Climate justice for all</a:t>
            </a:r>
          </a:p>
          <a:p>
            <a:pPr marL="285750" indent="-285750">
              <a:buFont typeface="Wingdings" pitchFamily="2" charset="2"/>
              <a:buChar char="Ø"/>
            </a:pPr>
            <a:r>
              <a:rPr lang="en-GB" sz="1800" dirty="0">
                <a:solidFill>
                  <a:srgbClr val="000000"/>
                </a:solidFill>
                <a:effectLst/>
                <a:latin typeface="Crimson Text" panose="02000503000000000000" pitchFamily="2" charset="77"/>
              </a:rPr>
              <a:t>Tell the truth</a:t>
            </a:r>
          </a:p>
          <a:p>
            <a:pPr marL="285750" indent="-285750">
              <a:buFont typeface="Wingdings" pitchFamily="2" charset="2"/>
              <a:buChar char="Ø"/>
            </a:pPr>
            <a:r>
              <a:rPr lang="en-GB" sz="1800" dirty="0">
                <a:solidFill>
                  <a:srgbClr val="000000"/>
                </a:solidFill>
                <a:latin typeface="Crimson Text" panose="02000503000000000000" pitchFamily="2" charset="77"/>
              </a:rPr>
              <a:t>Act</a:t>
            </a:r>
            <a:r>
              <a:rPr lang="en-NL" sz="1800" dirty="0">
                <a:solidFill>
                  <a:srgbClr val="000000"/>
                </a:solidFill>
                <a:latin typeface="Crimson Text" panose="02000503000000000000" pitchFamily="2" charset="77"/>
              </a:rPr>
              <a:t> now</a:t>
            </a:r>
          </a:p>
          <a:p>
            <a:pPr marL="285750" indent="-285750">
              <a:buFont typeface="Wingdings" pitchFamily="2" charset="2"/>
              <a:buChar char="Ø"/>
            </a:pPr>
            <a:r>
              <a:rPr lang="en-US" sz="1800" dirty="0">
                <a:solidFill>
                  <a:srgbClr val="000000"/>
                </a:solidFill>
                <a:latin typeface="Crimson Text" panose="02000503000000000000" pitchFamily="2" charset="77"/>
              </a:rPr>
              <a:t>Decide together</a:t>
            </a:r>
            <a:endParaRPr lang="en-GB" sz="1800" dirty="0">
              <a:solidFill>
                <a:srgbClr val="000000"/>
              </a:solidFill>
              <a:latin typeface="Crimson Text" panose="02000503000000000000" pitchFamily="2" charset="77"/>
            </a:endParaRPr>
          </a:p>
        </p:txBody>
      </p:sp>
      <p:sp>
        <p:nvSpPr>
          <p:cNvPr id="10" name="TextBox 9">
            <a:extLst>
              <a:ext uri="{FF2B5EF4-FFF2-40B4-BE49-F238E27FC236}">
                <a16:creationId xmlns:a16="http://schemas.microsoft.com/office/drawing/2014/main" id="{A0BDABDA-0F78-99B3-60D1-9FC07F4A0558}"/>
              </a:ext>
            </a:extLst>
          </p:cNvPr>
          <p:cNvSpPr txBox="1"/>
          <p:nvPr/>
        </p:nvSpPr>
        <p:spPr>
          <a:xfrm>
            <a:off x="3911297" y="3429000"/>
            <a:ext cx="6216650" cy="1477328"/>
          </a:xfrm>
          <a:prstGeom prst="rect">
            <a:avLst/>
          </a:prstGeom>
          <a:noFill/>
        </p:spPr>
        <p:txBody>
          <a:bodyPr wrap="square">
            <a:spAutoFit/>
          </a:bodyPr>
          <a:lstStyle/>
          <a:p>
            <a:endParaRPr lang="en-GB" sz="1800" dirty="0">
              <a:solidFill>
                <a:srgbClr val="000000"/>
              </a:solidFill>
              <a:effectLst/>
              <a:latin typeface="Crimson Text" panose="02000503000000000000" pitchFamily="2" charset="77"/>
            </a:endParaRPr>
          </a:p>
          <a:p>
            <a:r>
              <a:rPr lang="en-GB" dirty="0">
                <a:solidFill>
                  <a:srgbClr val="000000"/>
                </a:solidFill>
                <a:latin typeface="Crimson Text" panose="02000503000000000000" pitchFamily="2" charset="77"/>
              </a:rPr>
              <a:t>Famous protests</a:t>
            </a:r>
            <a:endParaRPr lang="en-GB" sz="1800" dirty="0">
              <a:solidFill>
                <a:srgbClr val="000000"/>
              </a:solidFill>
              <a:effectLst/>
              <a:latin typeface="Crimson Text" panose="02000503000000000000" pitchFamily="2" charset="77"/>
            </a:endParaRPr>
          </a:p>
          <a:p>
            <a:pPr marL="285750" indent="-285750">
              <a:buFont typeface="Wingdings" pitchFamily="2" charset="2"/>
              <a:buChar char="Ø"/>
            </a:pPr>
            <a:r>
              <a:rPr lang="en-GB" sz="1800" dirty="0">
                <a:solidFill>
                  <a:srgbClr val="000000"/>
                </a:solidFill>
                <a:effectLst/>
                <a:latin typeface="Crimson Text" panose="02000503000000000000" pitchFamily="2" charset="77"/>
              </a:rPr>
              <a:t>A12</a:t>
            </a:r>
          </a:p>
          <a:p>
            <a:pPr marL="285750" indent="-285750">
              <a:buFont typeface="Wingdings" pitchFamily="2" charset="2"/>
              <a:buChar char="Ø"/>
            </a:pPr>
            <a:r>
              <a:rPr lang="en-US" sz="1800" dirty="0">
                <a:solidFill>
                  <a:srgbClr val="000000"/>
                </a:solidFill>
                <a:latin typeface="Crimson Text" panose="02000503000000000000" pitchFamily="2" charset="77"/>
              </a:rPr>
              <a:t>A10</a:t>
            </a:r>
            <a:endParaRPr lang="en-NL" sz="1800" dirty="0">
              <a:solidFill>
                <a:srgbClr val="000000"/>
              </a:solidFill>
              <a:latin typeface="Crimson Text" panose="02000503000000000000" pitchFamily="2" charset="77"/>
            </a:endParaRPr>
          </a:p>
          <a:p>
            <a:pPr marL="285750" indent="-285750">
              <a:buFont typeface="Wingdings" pitchFamily="2" charset="2"/>
              <a:buChar char="Ø"/>
            </a:pPr>
            <a:r>
              <a:rPr lang="en-US" sz="1800" dirty="0">
                <a:solidFill>
                  <a:srgbClr val="000000"/>
                </a:solidFill>
                <a:latin typeface="Crimson Text" panose="02000503000000000000" pitchFamily="2" charset="77"/>
              </a:rPr>
              <a:t>De </a:t>
            </a:r>
            <a:r>
              <a:rPr lang="en-US" sz="1800" dirty="0" err="1">
                <a:solidFill>
                  <a:srgbClr val="000000"/>
                </a:solidFill>
                <a:latin typeface="Crimson Text" panose="02000503000000000000" pitchFamily="2" charset="77"/>
              </a:rPr>
              <a:t>Zuidas</a:t>
            </a:r>
            <a:endParaRPr lang="en-GB" sz="1800" dirty="0">
              <a:solidFill>
                <a:srgbClr val="000000"/>
              </a:solidFill>
              <a:latin typeface="Crimson Text" panose="02000503000000000000" pitchFamily="2" charset="77"/>
            </a:endParaRPr>
          </a:p>
        </p:txBody>
      </p:sp>
      <p:pic>
        <p:nvPicPr>
          <p:cNvPr id="13" name="Picture 12" descr="A group of people in a city&#10;&#10;Description automatically generated">
            <a:extLst>
              <a:ext uri="{FF2B5EF4-FFF2-40B4-BE49-F238E27FC236}">
                <a16:creationId xmlns:a16="http://schemas.microsoft.com/office/drawing/2014/main" id="{7B687300-2287-E30E-FE20-930912D67303}"/>
              </a:ext>
            </a:extLst>
          </p:cNvPr>
          <p:cNvPicPr>
            <a:picLocks noChangeAspect="1"/>
          </p:cNvPicPr>
          <p:nvPr/>
        </p:nvPicPr>
        <p:blipFill>
          <a:blip r:embed="rId4"/>
          <a:stretch>
            <a:fillRect/>
          </a:stretch>
        </p:blipFill>
        <p:spPr>
          <a:xfrm>
            <a:off x="5477796" y="4803464"/>
            <a:ext cx="3657600" cy="2057400"/>
          </a:xfrm>
          <a:prstGeom prst="rect">
            <a:avLst/>
          </a:prstGeom>
          <a:ln w="12700">
            <a:solidFill>
              <a:schemeClr val="bg1"/>
            </a:solidFill>
          </a:ln>
        </p:spPr>
      </p:pic>
      <p:pic>
        <p:nvPicPr>
          <p:cNvPr id="16" name="Picture 15" descr="A group of people in a tunnel&#10;&#10;Description automatically generated">
            <a:extLst>
              <a:ext uri="{FF2B5EF4-FFF2-40B4-BE49-F238E27FC236}">
                <a16:creationId xmlns:a16="http://schemas.microsoft.com/office/drawing/2014/main" id="{CBD9C111-6F10-D7B6-F2BB-C98A822EF624}"/>
              </a:ext>
            </a:extLst>
          </p:cNvPr>
          <p:cNvPicPr>
            <a:picLocks noChangeAspect="1"/>
          </p:cNvPicPr>
          <p:nvPr/>
        </p:nvPicPr>
        <p:blipFill>
          <a:blip r:embed="rId5"/>
          <a:stretch>
            <a:fillRect/>
          </a:stretch>
        </p:blipFill>
        <p:spPr>
          <a:xfrm>
            <a:off x="5604575" y="1609351"/>
            <a:ext cx="3532635" cy="1952246"/>
          </a:xfrm>
          <a:prstGeom prst="rect">
            <a:avLst/>
          </a:prstGeom>
          <a:ln w="12700">
            <a:solidFill>
              <a:schemeClr val="bg1"/>
            </a:solidFill>
          </a:ln>
        </p:spPr>
      </p:pic>
      <p:pic>
        <p:nvPicPr>
          <p:cNvPr id="18" name="Picture 17" descr="A group of police officers and a child&#10;&#10;Description automatically generated">
            <a:extLst>
              <a:ext uri="{FF2B5EF4-FFF2-40B4-BE49-F238E27FC236}">
                <a16:creationId xmlns:a16="http://schemas.microsoft.com/office/drawing/2014/main" id="{162B0C64-B429-F3D8-2EBA-FE9136AF5766}"/>
              </a:ext>
            </a:extLst>
          </p:cNvPr>
          <p:cNvPicPr>
            <a:picLocks noChangeAspect="1"/>
          </p:cNvPicPr>
          <p:nvPr/>
        </p:nvPicPr>
        <p:blipFill>
          <a:blip r:embed="rId6"/>
          <a:stretch>
            <a:fillRect/>
          </a:stretch>
        </p:blipFill>
        <p:spPr>
          <a:xfrm>
            <a:off x="8728364" y="3165630"/>
            <a:ext cx="3380509" cy="1901536"/>
          </a:xfrm>
          <a:prstGeom prst="rect">
            <a:avLst/>
          </a:prstGeom>
          <a:ln w="12700">
            <a:solidFill>
              <a:schemeClr val="bg1"/>
            </a:solidFill>
          </a:ln>
        </p:spPr>
      </p:pic>
    </p:spTree>
    <p:extLst>
      <p:ext uri="{BB962C8B-B14F-4D97-AF65-F5344CB8AC3E}">
        <p14:creationId xmlns:p14="http://schemas.microsoft.com/office/powerpoint/2010/main" val="24338411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9CF3B4E4-EC6C-87FD-30D4-D8D6035BD633}"/>
              </a:ext>
            </a:extLst>
          </p:cNvPr>
          <p:cNvPicPr>
            <a:picLocks noChangeAspect="1"/>
          </p:cNvPicPr>
          <p:nvPr/>
        </p:nvPicPr>
        <p:blipFill>
          <a:blip r:embed="rId3"/>
          <a:stretch/>
        </p:blipFill>
        <p:spPr bwMode="auto">
          <a:xfrm>
            <a:off x="-52916" y="-21214"/>
            <a:ext cx="12244916" cy="6930387"/>
          </a:xfrm>
          <a:prstGeom prst="rect">
            <a:avLst/>
          </a:prstGeom>
        </p:spPr>
      </p:pic>
      <p:sp>
        <p:nvSpPr>
          <p:cNvPr id="7" name="TextBox 6">
            <a:extLst>
              <a:ext uri="{FF2B5EF4-FFF2-40B4-BE49-F238E27FC236}">
                <a16:creationId xmlns:a16="http://schemas.microsoft.com/office/drawing/2014/main" id="{A84D552C-004B-32D9-0AB3-B2239BE0ADCE}"/>
              </a:ext>
            </a:extLst>
          </p:cNvPr>
          <p:cNvSpPr txBox="1"/>
          <p:nvPr/>
        </p:nvSpPr>
        <p:spPr>
          <a:xfrm>
            <a:off x="990600" y="683938"/>
            <a:ext cx="10536382" cy="1938992"/>
          </a:xfrm>
          <a:prstGeom prst="rect">
            <a:avLst/>
          </a:prstGeom>
          <a:noFill/>
        </p:spPr>
        <p:txBody>
          <a:bodyPr wrap="square" rtlCol="0">
            <a:spAutoFit/>
          </a:bodyPr>
          <a:lstStyle/>
          <a:p>
            <a:r>
              <a:rPr lang="en-GB" sz="6000" dirty="0">
                <a:solidFill>
                  <a:srgbClr val="000000"/>
                </a:solidFill>
                <a:effectLst/>
                <a:latin typeface="FUCXED CAPS" pitchFamily="2" charset="77"/>
              </a:rPr>
              <a:t>What is </a:t>
            </a:r>
            <a:r>
              <a:rPr lang="en-GB" sz="6000" dirty="0" err="1">
                <a:solidFill>
                  <a:srgbClr val="000000"/>
                </a:solidFill>
                <a:effectLst/>
                <a:latin typeface="FUCXED CAPS" pitchFamily="2" charset="77"/>
              </a:rPr>
              <a:t>phygital</a:t>
            </a:r>
            <a:r>
              <a:rPr lang="en-GB" sz="6000" dirty="0">
                <a:solidFill>
                  <a:srgbClr val="000000"/>
                </a:solidFill>
                <a:effectLst/>
                <a:latin typeface="FUCXED CAPS" pitchFamily="2" charset="77"/>
              </a:rPr>
              <a:t> open-source biodegradable collection?</a:t>
            </a:r>
            <a:endParaRPr lang="en-NL" sz="6000" dirty="0">
              <a:latin typeface="FUCXED CAPS" pitchFamily="2" charset="77"/>
            </a:endParaRPr>
          </a:p>
        </p:txBody>
      </p:sp>
      <p:sp>
        <p:nvSpPr>
          <p:cNvPr id="9" name="TextBox 8">
            <a:extLst>
              <a:ext uri="{FF2B5EF4-FFF2-40B4-BE49-F238E27FC236}">
                <a16:creationId xmlns:a16="http://schemas.microsoft.com/office/drawing/2014/main" id="{D09FC2C2-9118-5003-7500-4689827DF241}"/>
              </a:ext>
            </a:extLst>
          </p:cNvPr>
          <p:cNvSpPr txBox="1"/>
          <p:nvPr/>
        </p:nvSpPr>
        <p:spPr>
          <a:xfrm>
            <a:off x="10958945" y="-20905"/>
            <a:ext cx="1233055" cy="584775"/>
          </a:xfrm>
          <a:prstGeom prst="rect">
            <a:avLst/>
          </a:prstGeom>
          <a:noFill/>
        </p:spPr>
        <p:txBody>
          <a:bodyPr wrap="square" rtlCol="0">
            <a:spAutoFit/>
          </a:bodyPr>
          <a:lstStyle/>
          <a:p>
            <a:r>
              <a:rPr lang="en-GB" sz="3200" dirty="0">
                <a:solidFill>
                  <a:srgbClr val="000000"/>
                </a:solidFill>
                <a:effectLst/>
                <a:latin typeface="FUCXED CAPS" pitchFamily="2" charset="77"/>
              </a:rPr>
              <a:t>What</a:t>
            </a:r>
            <a:endParaRPr lang="en-NL" sz="3200" dirty="0">
              <a:latin typeface="FUCXED CAPS" pitchFamily="2" charset="77"/>
            </a:endParaRPr>
          </a:p>
        </p:txBody>
      </p:sp>
      <p:sp>
        <p:nvSpPr>
          <p:cNvPr id="14" name="TextBox 13">
            <a:extLst>
              <a:ext uri="{FF2B5EF4-FFF2-40B4-BE49-F238E27FC236}">
                <a16:creationId xmlns:a16="http://schemas.microsoft.com/office/drawing/2014/main" id="{FBF14478-3061-1472-15E2-C8D0662F5E82}"/>
              </a:ext>
            </a:extLst>
          </p:cNvPr>
          <p:cNvSpPr txBox="1"/>
          <p:nvPr/>
        </p:nvSpPr>
        <p:spPr>
          <a:xfrm>
            <a:off x="1195806" y="2742998"/>
            <a:ext cx="9887830" cy="646331"/>
          </a:xfrm>
          <a:prstGeom prst="rect">
            <a:avLst/>
          </a:prstGeom>
          <a:noFill/>
        </p:spPr>
        <p:txBody>
          <a:bodyPr wrap="square">
            <a:spAutoFit/>
          </a:bodyPr>
          <a:lstStyle/>
          <a:p>
            <a:r>
              <a:rPr lang="en-US" dirty="0">
                <a:solidFill>
                  <a:srgbClr val="000000"/>
                </a:solidFill>
                <a:latin typeface="Crimson Text" panose="02000503000000000000" pitchFamily="2" charset="77"/>
              </a:rPr>
              <a:t>A both digital and physical collection that anyone can replicate through using the GitHub platform and can compost from 2 months till 2 years. </a:t>
            </a:r>
            <a:endParaRPr lang="en-GB" sz="1800" dirty="0">
              <a:solidFill>
                <a:srgbClr val="000000"/>
              </a:solidFill>
              <a:latin typeface="Crimson Text" panose="02000503000000000000" pitchFamily="2" charset="77"/>
            </a:endParaRPr>
          </a:p>
        </p:txBody>
      </p:sp>
      <p:pic>
        <p:nvPicPr>
          <p:cNvPr id="10" name="Picture 9" descr="A screenshot of a computer&#10;&#10;Description automatically generated">
            <a:extLst>
              <a:ext uri="{FF2B5EF4-FFF2-40B4-BE49-F238E27FC236}">
                <a16:creationId xmlns:a16="http://schemas.microsoft.com/office/drawing/2014/main" id="{8472FE2F-4E9B-2A68-2E3E-45B39E6F87F5}"/>
              </a:ext>
            </a:extLst>
          </p:cNvPr>
          <p:cNvPicPr>
            <a:picLocks noChangeAspect="1"/>
          </p:cNvPicPr>
          <p:nvPr/>
        </p:nvPicPr>
        <p:blipFill>
          <a:blip r:embed="rId4"/>
          <a:stretch>
            <a:fillRect/>
          </a:stretch>
        </p:blipFill>
        <p:spPr>
          <a:xfrm>
            <a:off x="990600" y="3786396"/>
            <a:ext cx="4680922" cy="2792841"/>
          </a:xfrm>
          <a:prstGeom prst="rect">
            <a:avLst/>
          </a:prstGeom>
          <a:ln w="12700">
            <a:solidFill>
              <a:schemeClr val="bg1"/>
            </a:solidFill>
          </a:ln>
        </p:spPr>
      </p:pic>
      <p:pic>
        <p:nvPicPr>
          <p:cNvPr id="13" name="Picture 12" descr="A screenshot of a computer&#10;&#10;Description automatically generated">
            <a:extLst>
              <a:ext uri="{FF2B5EF4-FFF2-40B4-BE49-F238E27FC236}">
                <a16:creationId xmlns:a16="http://schemas.microsoft.com/office/drawing/2014/main" id="{EB2105B5-1D22-116F-93C7-502DC80F2C1B}"/>
              </a:ext>
            </a:extLst>
          </p:cNvPr>
          <p:cNvPicPr>
            <a:picLocks noChangeAspect="1"/>
          </p:cNvPicPr>
          <p:nvPr/>
        </p:nvPicPr>
        <p:blipFill>
          <a:blip r:embed="rId5"/>
          <a:stretch>
            <a:fillRect/>
          </a:stretch>
        </p:blipFill>
        <p:spPr>
          <a:xfrm>
            <a:off x="6715038" y="3786396"/>
            <a:ext cx="4680921" cy="2811803"/>
          </a:xfrm>
          <a:prstGeom prst="rect">
            <a:avLst/>
          </a:prstGeom>
          <a:ln w="12700">
            <a:solidFill>
              <a:schemeClr val="bg1"/>
            </a:solidFill>
          </a:ln>
        </p:spPr>
      </p:pic>
    </p:spTree>
    <p:extLst>
      <p:ext uri="{BB962C8B-B14F-4D97-AF65-F5344CB8AC3E}">
        <p14:creationId xmlns:p14="http://schemas.microsoft.com/office/powerpoint/2010/main" val="31668200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B4112670-D5F1-A0A4-78A8-E085B3C9D016}"/>
              </a:ext>
            </a:extLst>
          </p:cNvPr>
          <p:cNvPicPr>
            <a:picLocks noChangeAspect="1"/>
          </p:cNvPicPr>
          <p:nvPr/>
        </p:nvPicPr>
        <p:blipFill>
          <a:blip r:embed="rId5"/>
          <a:stretch/>
        </p:blipFill>
        <p:spPr bwMode="auto">
          <a:xfrm>
            <a:off x="-52916" y="-21214"/>
            <a:ext cx="12244916" cy="6930387"/>
          </a:xfrm>
          <a:prstGeom prst="rect">
            <a:avLst/>
          </a:prstGeom>
        </p:spPr>
      </p:pic>
      <p:sp>
        <p:nvSpPr>
          <p:cNvPr id="7" name="TextBox 6">
            <a:extLst>
              <a:ext uri="{FF2B5EF4-FFF2-40B4-BE49-F238E27FC236}">
                <a16:creationId xmlns:a16="http://schemas.microsoft.com/office/drawing/2014/main" id="{A84D552C-004B-32D9-0AB3-B2239BE0ADCE}"/>
              </a:ext>
            </a:extLst>
          </p:cNvPr>
          <p:cNvSpPr txBox="1"/>
          <p:nvPr/>
        </p:nvSpPr>
        <p:spPr>
          <a:xfrm>
            <a:off x="990600" y="683938"/>
            <a:ext cx="11201400" cy="1015663"/>
          </a:xfrm>
          <a:prstGeom prst="rect">
            <a:avLst/>
          </a:prstGeom>
          <a:noFill/>
        </p:spPr>
        <p:txBody>
          <a:bodyPr wrap="square" rtlCol="0">
            <a:spAutoFit/>
          </a:bodyPr>
          <a:lstStyle/>
          <a:p>
            <a:r>
              <a:rPr lang="en-GB" sz="6000" dirty="0">
                <a:solidFill>
                  <a:srgbClr val="000000"/>
                </a:solidFill>
                <a:effectLst/>
                <a:latin typeface="FUCXED CAPS" pitchFamily="2" charset="77"/>
              </a:rPr>
              <a:t>Target group &amp; communication</a:t>
            </a:r>
            <a:endParaRPr lang="en-NL" sz="6000" dirty="0">
              <a:latin typeface="FUCXED CAPS" pitchFamily="2" charset="77"/>
            </a:endParaRPr>
          </a:p>
        </p:txBody>
      </p:sp>
      <p:sp>
        <p:nvSpPr>
          <p:cNvPr id="2" name="TextBox 1">
            <a:extLst>
              <a:ext uri="{FF2B5EF4-FFF2-40B4-BE49-F238E27FC236}">
                <a16:creationId xmlns:a16="http://schemas.microsoft.com/office/drawing/2014/main" id="{85F44EB9-5C36-A26E-4AA0-F6B8CBFFBEC5}"/>
              </a:ext>
            </a:extLst>
          </p:cNvPr>
          <p:cNvSpPr txBox="1"/>
          <p:nvPr/>
        </p:nvSpPr>
        <p:spPr>
          <a:xfrm>
            <a:off x="1075415" y="1801037"/>
            <a:ext cx="7375858" cy="338554"/>
          </a:xfrm>
          <a:prstGeom prst="rect">
            <a:avLst/>
          </a:prstGeom>
          <a:noFill/>
        </p:spPr>
        <p:txBody>
          <a:bodyPr wrap="square" rtlCol="0">
            <a:spAutoFit/>
          </a:bodyPr>
          <a:lstStyle/>
          <a:p>
            <a:r>
              <a:rPr lang="en-GB" sz="1600" dirty="0">
                <a:solidFill>
                  <a:srgbClr val="000000"/>
                </a:solidFill>
                <a:latin typeface="Crimson Text" panose="02000503000000000000" pitchFamily="2" charset="77"/>
              </a:rPr>
              <a:t>Activist, </a:t>
            </a:r>
            <a:r>
              <a:rPr lang="en-GB" sz="1600" dirty="0" err="1">
                <a:solidFill>
                  <a:srgbClr val="000000"/>
                </a:solidFill>
                <a:latin typeface="Crimson Text" panose="02000503000000000000" pitchFamily="2" charset="77"/>
              </a:rPr>
              <a:t>Mattermost</a:t>
            </a:r>
            <a:r>
              <a:rPr lang="en-GB" sz="1600" dirty="0">
                <a:solidFill>
                  <a:srgbClr val="000000"/>
                </a:solidFill>
                <a:latin typeface="Crimson Text" panose="02000503000000000000" pitchFamily="2" charset="77"/>
              </a:rPr>
              <a:t> &amp; GitHub</a:t>
            </a:r>
            <a:endParaRPr lang="en-GB" sz="1600" dirty="0">
              <a:solidFill>
                <a:srgbClr val="000000"/>
              </a:solidFill>
              <a:effectLst/>
              <a:latin typeface="Crimson Text" panose="02000503000000000000" pitchFamily="2" charset="77"/>
            </a:endParaRPr>
          </a:p>
        </p:txBody>
      </p:sp>
      <p:sp>
        <p:nvSpPr>
          <p:cNvPr id="9" name="TextBox 8">
            <a:extLst>
              <a:ext uri="{FF2B5EF4-FFF2-40B4-BE49-F238E27FC236}">
                <a16:creationId xmlns:a16="http://schemas.microsoft.com/office/drawing/2014/main" id="{D09FC2C2-9118-5003-7500-4689827DF241}"/>
              </a:ext>
            </a:extLst>
          </p:cNvPr>
          <p:cNvSpPr txBox="1"/>
          <p:nvPr/>
        </p:nvSpPr>
        <p:spPr>
          <a:xfrm>
            <a:off x="10875818" y="-20905"/>
            <a:ext cx="1316182" cy="584775"/>
          </a:xfrm>
          <a:prstGeom prst="rect">
            <a:avLst/>
          </a:prstGeom>
          <a:noFill/>
        </p:spPr>
        <p:txBody>
          <a:bodyPr wrap="square" rtlCol="0">
            <a:spAutoFit/>
          </a:bodyPr>
          <a:lstStyle/>
          <a:p>
            <a:r>
              <a:rPr lang="en-GB" sz="3200" dirty="0">
                <a:solidFill>
                  <a:srgbClr val="000000"/>
                </a:solidFill>
                <a:effectLst/>
                <a:latin typeface="FUCXED CAPS" pitchFamily="2" charset="77"/>
              </a:rPr>
              <a:t>What</a:t>
            </a:r>
            <a:endParaRPr lang="en-NL" sz="3200" dirty="0">
              <a:latin typeface="FUCXED CAPS" pitchFamily="2" charset="77"/>
            </a:endParaRPr>
          </a:p>
        </p:txBody>
      </p:sp>
      <p:pic>
        <p:nvPicPr>
          <p:cNvPr id="3" name="Protest B.mp4">
            <a:hlinkClick r:id="" action="ppaction://media"/>
            <a:extLst>
              <a:ext uri="{FF2B5EF4-FFF2-40B4-BE49-F238E27FC236}">
                <a16:creationId xmlns:a16="http://schemas.microsoft.com/office/drawing/2014/main" id="{C824702E-DD64-EE35-8C27-53557CB97555}"/>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195107" y="2404753"/>
            <a:ext cx="6937511" cy="3902350"/>
          </a:xfrm>
          <a:prstGeom prst="rect">
            <a:avLst/>
          </a:prstGeom>
        </p:spPr>
      </p:pic>
    </p:spTree>
    <p:extLst>
      <p:ext uri="{BB962C8B-B14F-4D97-AF65-F5344CB8AC3E}">
        <p14:creationId xmlns:p14="http://schemas.microsoft.com/office/powerpoint/2010/main" val="4259125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61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3"/>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3"/>
                                        </p:tgtEl>
                                      </p:cBhvr>
                                    </p:cmd>
                                  </p:childTnLst>
                                </p:cTn>
                              </p:par>
                            </p:childTnLst>
                          </p:cTn>
                        </p:par>
                      </p:childTnLst>
                    </p:cTn>
                  </p:par>
                </p:childTnLst>
              </p:cTn>
              <p:nextCondLst>
                <p:cond evt="onClick" delay="0">
                  <p:tgtEl>
                    <p:spTgt spid="3"/>
                  </p:tgtEl>
                </p:cond>
              </p:nextCondLst>
            </p:seq>
            <p:video>
              <p:cMediaNode vol="80000">
                <p:cTn id="12" repeatCount="indefinite" fill="hold" display="0">
                  <p:stCondLst>
                    <p:cond delay="indefinite"/>
                  </p:stCondLst>
                </p:cTn>
                <p:tgtEl>
                  <p:spTgt spid="3"/>
                </p:tgtEl>
              </p:cMediaNode>
            </p:vide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D03EFA9-0C17-C542-6068-0FE3F4B744C8}"/>
              </a:ext>
            </a:extLst>
          </p:cNvPr>
          <p:cNvPicPr>
            <a:picLocks noChangeAspect="1"/>
          </p:cNvPicPr>
          <p:nvPr/>
        </p:nvPicPr>
        <p:blipFill>
          <a:blip r:embed="rId3"/>
          <a:stretch/>
        </p:blipFill>
        <p:spPr bwMode="auto">
          <a:xfrm>
            <a:off x="2" y="0"/>
            <a:ext cx="12191998" cy="6899801"/>
          </a:xfrm>
          <a:prstGeom prst="rect">
            <a:avLst/>
          </a:prstGeom>
        </p:spPr>
      </p:pic>
      <p:pic>
        <p:nvPicPr>
          <p:cNvPr id="6" name="Google Shape;1056;p214">
            <a:extLst>
              <a:ext uri="{FF2B5EF4-FFF2-40B4-BE49-F238E27FC236}">
                <a16:creationId xmlns:a16="http://schemas.microsoft.com/office/drawing/2014/main" id="{C171355C-400B-C81C-74C3-0CECD6CA4B41}"/>
              </a:ext>
            </a:extLst>
          </p:cNvPr>
          <p:cNvPicPr/>
          <p:nvPr/>
        </p:nvPicPr>
        <p:blipFill>
          <a:blip r:embed="rId4">
            <a:alphaModFix/>
          </a:blip>
          <a:stretch/>
        </p:blipFill>
        <p:spPr bwMode="auto">
          <a:xfrm>
            <a:off x="8354992" y="1967440"/>
            <a:ext cx="2225565" cy="4206622"/>
          </a:xfrm>
          <a:prstGeom prst="rect">
            <a:avLst/>
          </a:prstGeom>
          <a:noFill/>
          <a:ln>
            <a:noFill/>
          </a:ln>
        </p:spPr>
      </p:pic>
      <p:sp>
        <p:nvSpPr>
          <p:cNvPr id="7" name="TextBox 6">
            <a:extLst>
              <a:ext uri="{FF2B5EF4-FFF2-40B4-BE49-F238E27FC236}">
                <a16:creationId xmlns:a16="http://schemas.microsoft.com/office/drawing/2014/main" id="{A84D552C-004B-32D9-0AB3-B2239BE0ADCE}"/>
              </a:ext>
            </a:extLst>
          </p:cNvPr>
          <p:cNvSpPr txBox="1"/>
          <p:nvPr/>
        </p:nvSpPr>
        <p:spPr>
          <a:xfrm>
            <a:off x="990600" y="683938"/>
            <a:ext cx="8826061" cy="1015663"/>
          </a:xfrm>
          <a:prstGeom prst="rect">
            <a:avLst/>
          </a:prstGeom>
          <a:noFill/>
        </p:spPr>
        <p:txBody>
          <a:bodyPr wrap="square" rtlCol="0">
            <a:spAutoFit/>
          </a:bodyPr>
          <a:lstStyle/>
          <a:p>
            <a:r>
              <a:rPr lang="en-GB" sz="6000" dirty="0">
                <a:solidFill>
                  <a:srgbClr val="000000"/>
                </a:solidFill>
                <a:effectLst/>
                <a:latin typeface="FUCXED CAPS" pitchFamily="2" charset="77"/>
              </a:rPr>
              <a:t>Why this collection?</a:t>
            </a:r>
            <a:endParaRPr lang="en-NL" sz="6000" dirty="0">
              <a:latin typeface="FUCXED CAPS" pitchFamily="2" charset="77"/>
            </a:endParaRPr>
          </a:p>
        </p:txBody>
      </p:sp>
      <p:sp>
        <p:nvSpPr>
          <p:cNvPr id="2" name="TextBox 1">
            <a:extLst>
              <a:ext uri="{FF2B5EF4-FFF2-40B4-BE49-F238E27FC236}">
                <a16:creationId xmlns:a16="http://schemas.microsoft.com/office/drawing/2014/main" id="{85F44EB9-5C36-A26E-4AA0-F6B8CBFFBEC5}"/>
              </a:ext>
            </a:extLst>
          </p:cNvPr>
          <p:cNvSpPr txBox="1"/>
          <p:nvPr/>
        </p:nvSpPr>
        <p:spPr>
          <a:xfrm>
            <a:off x="1075415" y="1801037"/>
            <a:ext cx="6849385" cy="1569660"/>
          </a:xfrm>
          <a:prstGeom prst="rect">
            <a:avLst/>
          </a:prstGeom>
          <a:noFill/>
        </p:spPr>
        <p:txBody>
          <a:bodyPr wrap="square" rtlCol="0">
            <a:spAutoFit/>
          </a:bodyPr>
          <a:lstStyle/>
          <a:p>
            <a:r>
              <a:rPr lang="en-NL" sz="1600" dirty="0">
                <a:latin typeface="Crimson Text" panose="02000503000000000000" pitchFamily="2" charset="77"/>
              </a:rPr>
              <a:t>We are living in a climate crisis. Extinction Rebellion is showing civil disobedience to enforce proper climate justice and policy. </a:t>
            </a:r>
            <a:r>
              <a:rPr lang="en-GB" sz="1600" dirty="0">
                <a:solidFill>
                  <a:srgbClr val="000000"/>
                </a:solidFill>
                <a:latin typeface="Crimson Text" panose="02000503000000000000" pitchFamily="2" charset="77"/>
              </a:rPr>
              <a:t>T</a:t>
            </a:r>
            <a:r>
              <a:rPr lang="en-GB" sz="1600" dirty="0">
                <a:solidFill>
                  <a:srgbClr val="000000"/>
                </a:solidFill>
                <a:effectLst/>
                <a:latin typeface="Crimson Text" panose="02000503000000000000" pitchFamily="2" charset="77"/>
              </a:rPr>
              <a:t>he freedom in form of protest of Extinction Rebellion causes the opportunity for artivism, like this collection.  The usage of Biodegradable materials fits Extinction Rebellion due to the demand of Extinction Rebellion which is rooted in the ecological crisis whereas biomaterials can play a role in the solution of this same ecological crisis. </a:t>
            </a:r>
          </a:p>
        </p:txBody>
      </p:sp>
      <p:sp>
        <p:nvSpPr>
          <p:cNvPr id="9" name="TextBox 8">
            <a:extLst>
              <a:ext uri="{FF2B5EF4-FFF2-40B4-BE49-F238E27FC236}">
                <a16:creationId xmlns:a16="http://schemas.microsoft.com/office/drawing/2014/main" id="{D09FC2C2-9118-5003-7500-4689827DF241}"/>
              </a:ext>
            </a:extLst>
          </p:cNvPr>
          <p:cNvSpPr txBox="1"/>
          <p:nvPr/>
        </p:nvSpPr>
        <p:spPr>
          <a:xfrm>
            <a:off x="11222420" y="-20905"/>
            <a:ext cx="969580" cy="584775"/>
          </a:xfrm>
          <a:prstGeom prst="rect">
            <a:avLst/>
          </a:prstGeom>
          <a:noFill/>
        </p:spPr>
        <p:txBody>
          <a:bodyPr wrap="square" rtlCol="0">
            <a:spAutoFit/>
          </a:bodyPr>
          <a:lstStyle/>
          <a:p>
            <a:r>
              <a:rPr lang="en-GB" sz="3200" dirty="0">
                <a:solidFill>
                  <a:srgbClr val="000000"/>
                </a:solidFill>
                <a:effectLst/>
                <a:latin typeface="FUCXED CAPS" pitchFamily="2" charset="77"/>
              </a:rPr>
              <a:t>Why</a:t>
            </a:r>
            <a:endParaRPr lang="en-NL" sz="3200" dirty="0">
              <a:latin typeface="FUCXED CAPS" pitchFamily="2" charset="77"/>
            </a:endParaRPr>
          </a:p>
        </p:txBody>
      </p:sp>
    </p:spTree>
    <p:extLst>
      <p:ext uri="{BB962C8B-B14F-4D97-AF65-F5344CB8AC3E}">
        <p14:creationId xmlns:p14="http://schemas.microsoft.com/office/powerpoint/2010/main" val="3533492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0F0AF9-C2AF-CC04-B3E7-771680BD8BAA}"/>
              </a:ext>
            </a:extLst>
          </p:cNvPr>
          <p:cNvPicPr>
            <a:picLocks noChangeAspect="1"/>
          </p:cNvPicPr>
          <p:nvPr/>
        </p:nvPicPr>
        <p:blipFill>
          <a:blip r:embed="rId2"/>
          <a:stretch/>
        </p:blipFill>
        <p:spPr bwMode="auto">
          <a:xfrm>
            <a:off x="-1042" y="-20905"/>
            <a:ext cx="12193039" cy="6847673"/>
          </a:xfrm>
          <a:prstGeom prst="rect">
            <a:avLst/>
          </a:prstGeom>
        </p:spPr>
      </p:pic>
      <p:sp>
        <p:nvSpPr>
          <p:cNvPr id="2" name="TextBox 1">
            <a:extLst>
              <a:ext uri="{FF2B5EF4-FFF2-40B4-BE49-F238E27FC236}">
                <a16:creationId xmlns:a16="http://schemas.microsoft.com/office/drawing/2014/main" id="{A8B83DFC-5BC9-724C-FAA7-2F8576B94688}"/>
              </a:ext>
            </a:extLst>
          </p:cNvPr>
          <p:cNvSpPr txBox="1"/>
          <p:nvPr/>
        </p:nvSpPr>
        <p:spPr>
          <a:xfrm>
            <a:off x="969580" y="683938"/>
            <a:ext cx="9715278" cy="1015663"/>
          </a:xfrm>
          <a:prstGeom prst="rect">
            <a:avLst/>
          </a:prstGeom>
          <a:noFill/>
        </p:spPr>
        <p:txBody>
          <a:bodyPr wrap="square" rtlCol="0">
            <a:spAutoFit/>
          </a:bodyPr>
          <a:lstStyle/>
          <a:p>
            <a:r>
              <a:rPr lang="en-GB" sz="6000" dirty="0">
                <a:solidFill>
                  <a:srgbClr val="000000"/>
                </a:solidFill>
                <a:effectLst/>
                <a:latin typeface="FUCXED CAPS" pitchFamily="2" charset="77"/>
              </a:rPr>
              <a:t>Research, study and design</a:t>
            </a:r>
            <a:endParaRPr lang="en-NL" sz="6000" dirty="0">
              <a:latin typeface="FUCXED CAPS" pitchFamily="2" charset="77"/>
            </a:endParaRPr>
          </a:p>
        </p:txBody>
      </p:sp>
      <p:sp>
        <p:nvSpPr>
          <p:cNvPr id="5" name="TextBox 4">
            <a:extLst>
              <a:ext uri="{FF2B5EF4-FFF2-40B4-BE49-F238E27FC236}">
                <a16:creationId xmlns:a16="http://schemas.microsoft.com/office/drawing/2014/main" id="{ACEABDA1-9E47-0078-975A-7D2D80B89E54}"/>
              </a:ext>
            </a:extLst>
          </p:cNvPr>
          <p:cNvSpPr txBox="1"/>
          <p:nvPr/>
        </p:nvSpPr>
        <p:spPr>
          <a:xfrm>
            <a:off x="562197" y="3451520"/>
            <a:ext cx="3857815" cy="646331"/>
          </a:xfrm>
          <a:prstGeom prst="rect">
            <a:avLst/>
          </a:prstGeom>
          <a:noFill/>
        </p:spPr>
        <p:txBody>
          <a:bodyPr wrap="square">
            <a:spAutoFit/>
          </a:bodyPr>
          <a:lstStyle/>
          <a:p>
            <a:pPr algn="ctr"/>
            <a:r>
              <a:rPr lang="en-US" sz="3600" dirty="0">
                <a:solidFill>
                  <a:srgbClr val="000000"/>
                </a:solidFill>
                <a:effectLst/>
                <a:latin typeface="FUCXED CAPS" pitchFamily="2" charset="77"/>
              </a:rPr>
              <a:t>material research</a:t>
            </a:r>
            <a:endParaRPr lang="en-GB" sz="3600" dirty="0">
              <a:solidFill>
                <a:srgbClr val="000000"/>
              </a:solidFill>
              <a:latin typeface="FUCXED CAPS" pitchFamily="2" charset="77"/>
            </a:endParaRPr>
          </a:p>
        </p:txBody>
      </p:sp>
      <p:sp>
        <p:nvSpPr>
          <p:cNvPr id="6" name="TextBox 5">
            <a:extLst>
              <a:ext uri="{FF2B5EF4-FFF2-40B4-BE49-F238E27FC236}">
                <a16:creationId xmlns:a16="http://schemas.microsoft.com/office/drawing/2014/main" id="{FA87215C-7940-5C55-7B75-9961AB94349C}"/>
              </a:ext>
            </a:extLst>
          </p:cNvPr>
          <p:cNvSpPr txBox="1"/>
          <p:nvPr/>
        </p:nvSpPr>
        <p:spPr>
          <a:xfrm>
            <a:off x="1622326" y="5203439"/>
            <a:ext cx="3450432" cy="646331"/>
          </a:xfrm>
          <a:prstGeom prst="rect">
            <a:avLst/>
          </a:prstGeom>
          <a:noFill/>
        </p:spPr>
        <p:txBody>
          <a:bodyPr wrap="square">
            <a:spAutoFit/>
          </a:bodyPr>
          <a:lstStyle/>
          <a:p>
            <a:pPr algn="ctr"/>
            <a:r>
              <a:rPr lang="en-US" sz="3600" dirty="0">
                <a:solidFill>
                  <a:srgbClr val="000000"/>
                </a:solidFill>
                <a:effectLst/>
                <a:latin typeface="FUCXED CAPS" pitchFamily="2" charset="77"/>
              </a:rPr>
              <a:t>Fashion design</a:t>
            </a:r>
            <a:endParaRPr lang="en-GB" sz="3600" dirty="0">
              <a:solidFill>
                <a:srgbClr val="000000"/>
              </a:solidFill>
              <a:latin typeface="FUCXED CAPS" pitchFamily="2" charset="77"/>
            </a:endParaRPr>
          </a:p>
        </p:txBody>
      </p:sp>
      <p:pic>
        <p:nvPicPr>
          <p:cNvPr id="8" name="Graphic 7">
            <a:extLst>
              <a:ext uri="{FF2B5EF4-FFF2-40B4-BE49-F238E27FC236}">
                <a16:creationId xmlns:a16="http://schemas.microsoft.com/office/drawing/2014/main" id="{0C144A71-C9DC-4D00-BBB1-90EC0D0D19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18775" y="2621148"/>
            <a:ext cx="2953407" cy="2953407"/>
          </a:xfrm>
          <a:prstGeom prst="rect">
            <a:avLst/>
          </a:prstGeom>
        </p:spPr>
      </p:pic>
      <p:pic>
        <p:nvPicPr>
          <p:cNvPr id="18" name="Picture 17" descr="A black rectangle with white lines&#10;&#10;Description automatically generated">
            <a:extLst>
              <a:ext uri="{FF2B5EF4-FFF2-40B4-BE49-F238E27FC236}">
                <a16:creationId xmlns:a16="http://schemas.microsoft.com/office/drawing/2014/main" id="{A21B0977-F20A-F3FF-648E-63C8F927228F}"/>
              </a:ext>
            </a:extLst>
          </p:cNvPr>
          <p:cNvPicPr>
            <a:picLocks noChangeAspect="1"/>
          </p:cNvPicPr>
          <p:nvPr/>
        </p:nvPicPr>
        <p:blipFill>
          <a:blip r:embed="rId5"/>
          <a:stretch>
            <a:fillRect/>
          </a:stretch>
        </p:blipFill>
        <p:spPr>
          <a:xfrm rot="20494978">
            <a:off x="4570304" y="2572677"/>
            <a:ext cx="3050348" cy="3050348"/>
          </a:xfrm>
          <a:prstGeom prst="rect">
            <a:avLst/>
          </a:prstGeom>
        </p:spPr>
      </p:pic>
      <p:sp>
        <p:nvSpPr>
          <p:cNvPr id="19" name="TextBox 18">
            <a:extLst>
              <a:ext uri="{FF2B5EF4-FFF2-40B4-BE49-F238E27FC236}">
                <a16:creationId xmlns:a16="http://schemas.microsoft.com/office/drawing/2014/main" id="{D4FDE901-7DD1-5667-C8E3-278909046851}"/>
              </a:ext>
            </a:extLst>
          </p:cNvPr>
          <p:cNvSpPr txBox="1"/>
          <p:nvPr/>
        </p:nvSpPr>
        <p:spPr>
          <a:xfrm>
            <a:off x="11092721" y="-20905"/>
            <a:ext cx="1099279" cy="584775"/>
          </a:xfrm>
          <a:prstGeom prst="rect">
            <a:avLst/>
          </a:prstGeom>
          <a:noFill/>
        </p:spPr>
        <p:txBody>
          <a:bodyPr wrap="square" rtlCol="0">
            <a:spAutoFit/>
          </a:bodyPr>
          <a:lstStyle/>
          <a:p>
            <a:r>
              <a:rPr lang="en-GB" sz="3200" dirty="0">
                <a:solidFill>
                  <a:srgbClr val="000000"/>
                </a:solidFill>
                <a:effectLst/>
                <a:latin typeface="FUCXED CAPS" pitchFamily="2" charset="77"/>
              </a:rPr>
              <a:t>How</a:t>
            </a:r>
            <a:endParaRPr lang="en-NL" sz="3200" dirty="0">
              <a:latin typeface="FUCXED CAPS" pitchFamily="2" charset="77"/>
            </a:endParaRPr>
          </a:p>
        </p:txBody>
      </p:sp>
      <p:sp>
        <p:nvSpPr>
          <p:cNvPr id="20" name="TextBox 19">
            <a:extLst>
              <a:ext uri="{FF2B5EF4-FFF2-40B4-BE49-F238E27FC236}">
                <a16:creationId xmlns:a16="http://schemas.microsoft.com/office/drawing/2014/main" id="{0ED26D9D-3B7A-600F-D1A3-730F7B0594E9}"/>
              </a:ext>
            </a:extLst>
          </p:cNvPr>
          <p:cNvSpPr txBox="1"/>
          <p:nvPr/>
        </p:nvSpPr>
        <p:spPr>
          <a:xfrm>
            <a:off x="8029832" y="3935457"/>
            <a:ext cx="3700366" cy="1200329"/>
          </a:xfrm>
          <a:prstGeom prst="rect">
            <a:avLst/>
          </a:prstGeom>
          <a:noFill/>
        </p:spPr>
        <p:txBody>
          <a:bodyPr wrap="square">
            <a:spAutoFit/>
          </a:bodyPr>
          <a:lstStyle/>
          <a:p>
            <a:pPr algn="ctr"/>
            <a:r>
              <a:rPr lang="en-US" sz="3600" dirty="0">
                <a:solidFill>
                  <a:srgbClr val="000000"/>
                </a:solidFill>
                <a:effectLst/>
                <a:latin typeface="FUCXED CAPS" pitchFamily="2" charset="77"/>
              </a:rPr>
              <a:t>Archetypical garment Study </a:t>
            </a:r>
            <a:endParaRPr lang="en-GB" sz="3600" dirty="0">
              <a:solidFill>
                <a:srgbClr val="000000"/>
              </a:solidFill>
              <a:latin typeface="FUCXED CAPS" pitchFamily="2" charset="77"/>
            </a:endParaRPr>
          </a:p>
        </p:txBody>
      </p:sp>
      <p:sp>
        <p:nvSpPr>
          <p:cNvPr id="21" name="TextBox 20">
            <a:extLst>
              <a:ext uri="{FF2B5EF4-FFF2-40B4-BE49-F238E27FC236}">
                <a16:creationId xmlns:a16="http://schemas.microsoft.com/office/drawing/2014/main" id="{BFC21F70-DCA9-D528-F1A1-82C0D21BB0F0}"/>
              </a:ext>
            </a:extLst>
          </p:cNvPr>
          <p:cNvSpPr txBox="1"/>
          <p:nvPr/>
        </p:nvSpPr>
        <p:spPr>
          <a:xfrm>
            <a:off x="7125908" y="2276213"/>
            <a:ext cx="3700366" cy="646331"/>
          </a:xfrm>
          <a:prstGeom prst="rect">
            <a:avLst/>
          </a:prstGeom>
          <a:noFill/>
        </p:spPr>
        <p:txBody>
          <a:bodyPr wrap="square">
            <a:spAutoFit/>
          </a:bodyPr>
          <a:lstStyle/>
          <a:p>
            <a:pPr algn="ctr"/>
            <a:r>
              <a:rPr lang="en-US" sz="3600" dirty="0">
                <a:solidFill>
                  <a:srgbClr val="000000"/>
                </a:solidFill>
                <a:latin typeface="FUCXED CAPS" pitchFamily="2" charset="77"/>
              </a:rPr>
              <a:t>Rebel interviews</a:t>
            </a:r>
            <a:endParaRPr lang="en-GB" sz="3600" dirty="0">
              <a:solidFill>
                <a:srgbClr val="000000"/>
              </a:solidFill>
              <a:latin typeface="FUCXED CAPS" pitchFamily="2" charset="77"/>
            </a:endParaRPr>
          </a:p>
        </p:txBody>
      </p:sp>
      <p:sp>
        <p:nvSpPr>
          <p:cNvPr id="22" name="TextBox 21">
            <a:extLst>
              <a:ext uri="{FF2B5EF4-FFF2-40B4-BE49-F238E27FC236}">
                <a16:creationId xmlns:a16="http://schemas.microsoft.com/office/drawing/2014/main" id="{D4BD7C47-9F7C-A6E8-9897-3C448DEBBFFC}"/>
              </a:ext>
            </a:extLst>
          </p:cNvPr>
          <p:cNvSpPr txBox="1"/>
          <p:nvPr/>
        </p:nvSpPr>
        <p:spPr>
          <a:xfrm>
            <a:off x="283780" y="1987258"/>
            <a:ext cx="5811698" cy="646331"/>
          </a:xfrm>
          <a:prstGeom prst="rect">
            <a:avLst/>
          </a:prstGeom>
          <a:noFill/>
        </p:spPr>
        <p:txBody>
          <a:bodyPr wrap="square">
            <a:spAutoFit/>
          </a:bodyPr>
          <a:lstStyle/>
          <a:p>
            <a:pPr algn="ctr"/>
            <a:r>
              <a:rPr lang="en-US" sz="3600" dirty="0">
                <a:solidFill>
                  <a:srgbClr val="000000"/>
                </a:solidFill>
                <a:latin typeface="FUCXED CAPS" pitchFamily="2" charset="77"/>
              </a:rPr>
              <a:t>Attending the blockades</a:t>
            </a:r>
            <a:endParaRPr lang="en-GB" sz="3600" dirty="0">
              <a:solidFill>
                <a:srgbClr val="000000"/>
              </a:solidFill>
              <a:latin typeface="FUCXED CAPS" pitchFamily="2" charset="77"/>
            </a:endParaRPr>
          </a:p>
        </p:txBody>
      </p:sp>
      <p:sp>
        <p:nvSpPr>
          <p:cNvPr id="23" name="TextBox 22">
            <a:extLst>
              <a:ext uri="{FF2B5EF4-FFF2-40B4-BE49-F238E27FC236}">
                <a16:creationId xmlns:a16="http://schemas.microsoft.com/office/drawing/2014/main" id="{7FC922CA-9922-A3A9-921F-4ACECA36640E}"/>
              </a:ext>
            </a:extLst>
          </p:cNvPr>
          <p:cNvSpPr txBox="1"/>
          <p:nvPr/>
        </p:nvSpPr>
        <p:spPr>
          <a:xfrm>
            <a:off x="6532793" y="5623143"/>
            <a:ext cx="4886595" cy="646331"/>
          </a:xfrm>
          <a:prstGeom prst="rect">
            <a:avLst/>
          </a:prstGeom>
          <a:noFill/>
        </p:spPr>
        <p:txBody>
          <a:bodyPr wrap="square">
            <a:spAutoFit/>
          </a:bodyPr>
          <a:lstStyle/>
          <a:p>
            <a:pPr algn="ctr"/>
            <a:r>
              <a:rPr lang="en-US" sz="3600" dirty="0">
                <a:solidFill>
                  <a:srgbClr val="000000"/>
                </a:solidFill>
                <a:effectLst/>
                <a:latin typeface="FUCXED CAPS" pitchFamily="2" charset="77"/>
              </a:rPr>
              <a:t>Digitize materials</a:t>
            </a:r>
            <a:endParaRPr lang="en-GB" sz="3600" dirty="0">
              <a:solidFill>
                <a:srgbClr val="000000"/>
              </a:solidFill>
              <a:latin typeface="FUCXED CAPS" pitchFamily="2" charset="77"/>
            </a:endParaRPr>
          </a:p>
        </p:txBody>
      </p:sp>
      <p:sp>
        <p:nvSpPr>
          <p:cNvPr id="3" name="TextBox 2">
            <a:extLst>
              <a:ext uri="{FF2B5EF4-FFF2-40B4-BE49-F238E27FC236}">
                <a16:creationId xmlns:a16="http://schemas.microsoft.com/office/drawing/2014/main" id="{2A912CDF-128C-C5E7-92A3-53540A4E70BE}"/>
              </a:ext>
            </a:extLst>
          </p:cNvPr>
          <p:cNvSpPr txBox="1"/>
          <p:nvPr/>
        </p:nvSpPr>
        <p:spPr>
          <a:xfrm>
            <a:off x="6802138" y="2297982"/>
            <a:ext cx="846189" cy="646331"/>
          </a:xfrm>
          <a:prstGeom prst="rect">
            <a:avLst/>
          </a:prstGeom>
          <a:noFill/>
        </p:spPr>
        <p:txBody>
          <a:bodyPr wrap="square">
            <a:spAutoFit/>
          </a:bodyPr>
          <a:lstStyle/>
          <a:p>
            <a:pPr marL="571500" indent="-571500" algn="ctr">
              <a:buFont typeface="Wingdings" pitchFamily="2" charset="2"/>
              <a:buChar char="ü"/>
            </a:pPr>
            <a:r>
              <a:rPr lang="en-GB" sz="3600" dirty="0">
                <a:solidFill>
                  <a:schemeClr val="bg1"/>
                </a:solidFill>
                <a:latin typeface="FUCXED CAPS" pitchFamily="2" charset="77"/>
              </a:rPr>
              <a:t> </a:t>
            </a:r>
          </a:p>
        </p:txBody>
      </p:sp>
      <p:sp>
        <p:nvSpPr>
          <p:cNvPr id="9" name="TextBox 8">
            <a:extLst>
              <a:ext uri="{FF2B5EF4-FFF2-40B4-BE49-F238E27FC236}">
                <a16:creationId xmlns:a16="http://schemas.microsoft.com/office/drawing/2014/main" id="{7F64C40D-19C9-7D15-6EBE-C791B83C11E2}"/>
              </a:ext>
            </a:extLst>
          </p:cNvPr>
          <p:cNvSpPr txBox="1"/>
          <p:nvPr/>
        </p:nvSpPr>
        <p:spPr>
          <a:xfrm>
            <a:off x="7929458" y="3935457"/>
            <a:ext cx="846189" cy="646331"/>
          </a:xfrm>
          <a:prstGeom prst="rect">
            <a:avLst/>
          </a:prstGeom>
          <a:noFill/>
        </p:spPr>
        <p:txBody>
          <a:bodyPr wrap="square">
            <a:spAutoFit/>
          </a:bodyPr>
          <a:lstStyle/>
          <a:p>
            <a:pPr algn="ctr"/>
            <a:r>
              <a:rPr lang="en-GB" sz="3600" dirty="0">
                <a:solidFill>
                  <a:schemeClr val="bg1"/>
                </a:solidFill>
                <a:latin typeface="FUCXED CAPS" pitchFamily="2" charset="77"/>
              </a:rPr>
              <a:t>~ </a:t>
            </a:r>
          </a:p>
        </p:txBody>
      </p:sp>
      <p:sp>
        <p:nvSpPr>
          <p:cNvPr id="11" name="TextBox 10">
            <a:extLst>
              <a:ext uri="{FF2B5EF4-FFF2-40B4-BE49-F238E27FC236}">
                <a16:creationId xmlns:a16="http://schemas.microsoft.com/office/drawing/2014/main" id="{76B545EA-6166-0016-31E5-34841073512C}"/>
              </a:ext>
            </a:extLst>
          </p:cNvPr>
          <p:cNvSpPr txBox="1"/>
          <p:nvPr/>
        </p:nvSpPr>
        <p:spPr>
          <a:xfrm>
            <a:off x="139098" y="2008196"/>
            <a:ext cx="846189" cy="646331"/>
          </a:xfrm>
          <a:prstGeom prst="rect">
            <a:avLst/>
          </a:prstGeom>
          <a:noFill/>
        </p:spPr>
        <p:txBody>
          <a:bodyPr wrap="square">
            <a:spAutoFit/>
          </a:bodyPr>
          <a:lstStyle/>
          <a:p>
            <a:pPr marL="571500" indent="-571500" algn="ctr">
              <a:buFont typeface="Wingdings" pitchFamily="2" charset="2"/>
              <a:buChar char="ü"/>
            </a:pPr>
            <a:r>
              <a:rPr lang="en-GB" sz="3600" dirty="0">
                <a:solidFill>
                  <a:schemeClr val="bg1"/>
                </a:solidFill>
                <a:latin typeface="FUCXED CAPS" pitchFamily="2" charset="77"/>
              </a:rPr>
              <a:t> </a:t>
            </a:r>
          </a:p>
        </p:txBody>
      </p:sp>
      <p:sp>
        <p:nvSpPr>
          <p:cNvPr id="7" name="TextBox 6">
            <a:extLst>
              <a:ext uri="{FF2B5EF4-FFF2-40B4-BE49-F238E27FC236}">
                <a16:creationId xmlns:a16="http://schemas.microsoft.com/office/drawing/2014/main" id="{549D5971-B982-85E4-7569-FDEC5F34FFCD}"/>
              </a:ext>
            </a:extLst>
          </p:cNvPr>
          <p:cNvSpPr txBox="1"/>
          <p:nvPr/>
        </p:nvSpPr>
        <p:spPr>
          <a:xfrm>
            <a:off x="1214942" y="5203439"/>
            <a:ext cx="846189" cy="646331"/>
          </a:xfrm>
          <a:prstGeom prst="rect">
            <a:avLst/>
          </a:prstGeom>
          <a:noFill/>
        </p:spPr>
        <p:txBody>
          <a:bodyPr wrap="square">
            <a:spAutoFit/>
          </a:bodyPr>
          <a:lstStyle/>
          <a:p>
            <a:pPr algn="ctr"/>
            <a:r>
              <a:rPr lang="en-GB" sz="3600" dirty="0">
                <a:solidFill>
                  <a:schemeClr val="bg1"/>
                </a:solidFill>
                <a:latin typeface="FUCXED CAPS" pitchFamily="2" charset="77"/>
              </a:rPr>
              <a:t>~ </a:t>
            </a:r>
          </a:p>
        </p:txBody>
      </p:sp>
      <p:sp>
        <p:nvSpPr>
          <p:cNvPr id="10" name="TextBox 9">
            <a:extLst>
              <a:ext uri="{FF2B5EF4-FFF2-40B4-BE49-F238E27FC236}">
                <a16:creationId xmlns:a16="http://schemas.microsoft.com/office/drawing/2014/main" id="{3CD54EBB-46C8-9FAD-FB2C-41DDD2DFBFB2}"/>
              </a:ext>
            </a:extLst>
          </p:cNvPr>
          <p:cNvSpPr txBox="1"/>
          <p:nvPr/>
        </p:nvSpPr>
        <p:spPr>
          <a:xfrm>
            <a:off x="167930" y="3477300"/>
            <a:ext cx="846189" cy="646331"/>
          </a:xfrm>
          <a:prstGeom prst="rect">
            <a:avLst/>
          </a:prstGeom>
          <a:noFill/>
        </p:spPr>
        <p:txBody>
          <a:bodyPr wrap="square">
            <a:spAutoFit/>
          </a:bodyPr>
          <a:lstStyle/>
          <a:p>
            <a:pPr marL="571500" indent="-571500" algn="ctr">
              <a:buFont typeface="Wingdings" pitchFamily="2" charset="2"/>
              <a:buChar char="ü"/>
            </a:pPr>
            <a:r>
              <a:rPr lang="en-GB" sz="3600" dirty="0">
                <a:solidFill>
                  <a:schemeClr val="bg1"/>
                </a:solidFill>
                <a:latin typeface="FUCXED CAPS" pitchFamily="2" charset="77"/>
              </a:rPr>
              <a:t> </a:t>
            </a:r>
          </a:p>
        </p:txBody>
      </p:sp>
    </p:spTree>
    <p:extLst>
      <p:ext uri="{BB962C8B-B14F-4D97-AF65-F5344CB8AC3E}">
        <p14:creationId xmlns:p14="http://schemas.microsoft.com/office/powerpoint/2010/main" val="18151895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a:extLst>
              <a:ext uri="{FF2B5EF4-FFF2-40B4-BE49-F238E27FC236}">
                <a16:creationId xmlns:a16="http://schemas.microsoft.com/office/drawing/2014/main" id="{65CB22E5-A3BA-0FD3-CF3C-1065461E160F}"/>
              </a:ext>
            </a:extLst>
          </p:cNvPr>
          <p:cNvGraphicFramePr>
            <a:graphicFrameLocks noGrp="1"/>
          </p:cNvGraphicFramePr>
          <p:nvPr>
            <p:ph idx="1"/>
            <p:extLst>
              <p:ext uri="{D42A27DB-BD31-4B8C-83A1-F6EECF244321}">
                <p14:modId xmlns:p14="http://schemas.microsoft.com/office/powerpoint/2010/main" val="747187607"/>
              </p:ext>
            </p:extLst>
          </p:nvPr>
        </p:nvGraphicFramePr>
        <p:xfrm>
          <a:off x="838200" y="1825625"/>
          <a:ext cx="10515600" cy="741680"/>
        </p:xfrm>
        <a:graphic>
          <a:graphicData uri="http://schemas.openxmlformats.org/drawingml/2006/table">
            <a:tbl>
              <a:tblPr firstRow="1" bandRow="1">
                <a:tableStyleId>{2D5ABB26-0587-4C30-8999-92F81FD0307C}</a:tableStyleId>
              </a:tblPr>
              <a:tblGrid>
                <a:gridCol w="1314450">
                  <a:extLst>
                    <a:ext uri="{9D8B030D-6E8A-4147-A177-3AD203B41FA5}">
                      <a16:colId xmlns:a16="http://schemas.microsoft.com/office/drawing/2014/main" val="3146891247"/>
                    </a:ext>
                  </a:extLst>
                </a:gridCol>
                <a:gridCol w="1314450">
                  <a:extLst>
                    <a:ext uri="{9D8B030D-6E8A-4147-A177-3AD203B41FA5}">
                      <a16:colId xmlns:a16="http://schemas.microsoft.com/office/drawing/2014/main" val="785555576"/>
                    </a:ext>
                  </a:extLst>
                </a:gridCol>
                <a:gridCol w="1314450">
                  <a:extLst>
                    <a:ext uri="{9D8B030D-6E8A-4147-A177-3AD203B41FA5}">
                      <a16:colId xmlns:a16="http://schemas.microsoft.com/office/drawing/2014/main" val="3205144484"/>
                    </a:ext>
                  </a:extLst>
                </a:gridCol>
                <a:gridCol w="1314450">
                  <a:extLst>
                    <a:ext uri="{9D8B030D-6E8A-4147-A177-3AD203B41FA5}">
                      <a16:colId xmlns:a16="http://schemas.microsoft.com/office/drawing/2014/main" val="3152534227"/>
                    </a:ext>
                  </a:extLst>
                </a:gridCol>
                <a:gridCol w="1314450">
                  <a:extLst>
                    <a:ext uri="{9D8B030D-6E8A-4147-A177-3AD203B41FA5}">
                      <a16:colId xmlns:a16="http://schemas.microsoft.com/office/drawing/2014/main" val="350838451"/>
                    </a:ext>
                  </a:extLst>
                </a:gridCol>
                <a:gridCol w="1314450">
                  <a:extLst>
                    <a:ext uri="{9D8B030D-6E8A-4147-A177-3AD203B41FA5}">
                      <a16:colId xmlns:a16="http://schemas.microsoft.com/office/drawing/2014/main" val="3267613649"/>
                    </a:ext>
                  </a:extLst>
                </a:gridCol>
                <a:gridCol w="1314450">
                  <a:extLst>
                    <a:ext uri="{9D8B030D-6E8A-4147-A177-3AD203B41FA5}">
                      <a16:colId xmlns:a16="http://schemas.microsoft.com/office/drawing/2014/main" val="2270880431"/>
                    </a:ext>
                  </a:extLst>
                </a:gridCol>
                <a:gridCol w="1314450">
                  <a:extLst>
                    <a:ext uri="{9D8B030D-6E8A-4147-A177-3AD203B41FA5}">
                      <a16:colId xmlns:a16="http://schemas.microsoft.com/office/drawing/2014/main" val="555961724"/>
                    </a:ext>
                  </a:extLst>
                </a:gridCol>
              </a:tblGrid>
              <a:tr h="370840">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extLst>
                  <a:ext uri="{0D108BD9-81ED-4DB2-BD59-A6C34878D82A}">
                    <a16:rowId xmlns:a16="http://schemas.microsoft.com/office/drawing/2014/main" val="2851547952"/>
                  </a:ext>
                </a:extLst>
              </a:tr>
              <a:tr h="370840">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dirty="0"/>
                    </a:p>
                  </a:txBody>
                  <a:tcPr/>
                </a:tc>
                <a:extLst>
                  <a:ext uri="{0D108BD9-81ED-4DB2-BD59-A6C34878D82A}">
                    <a16:rowId xmlns:a16="http://schemas.microsoft.com/office/drawing/2014/main" val="1417822598"/>
                  </a:ext>
                </a:extLst>
              </a:tr>
            </a:tbl>
          </a:graphicData>
        </a:graphic>
      </p:graphicFrame>
      <p:pic>
        <p:nvPicPr>
          <p:cNvPr id="4" name="Picture 3">
            <a:extLst>
              <a:ext uri="{FF2B5EF4-FFF2-40B4-BE49-F238E27FC236}">
                <a16:creationId xmlns:a16="http://schemas.microsoft.com/office/drawing/2014/main" id="{5A28703C-0428-724B-6158-F4DB701753FA}"/>
              </a:ext>
            </a:extLst>
          </p:cNvPr>
          <p:cNvPicPr>
            <a:picLocks noChangeAspect="1"/>
          </p:cNvPicPr>
          <p:nvPr/>
        </p:nvPicPr>
        <p:blipFill>
          <a:blip r:embed="rId2"/>
          <a:stretch/>
        </p:blipFill>
        <p:spPr bwMode="auto">
          <a:xfrm>
            <a:off x="-1039" y="10327"/>
            <a:ext cx="12193039" cy="6847673"/>
          </a:xfrm>
          <a:prstGeom prst="rect">
            <a:avLst/>
          </a:prstGeom>
        </p:spPr>
      </p:pic>
      <p:sp>
        <p:nvSpPr>
          <p:cNvPr id="5" name="TextBox 4">
            <a:extLst>
              <a:ext uri="{FF2B5EF4-FFF2-40B4-BE49-F238E27FC236}">
                <a16:creationId xmlns:a16="http://schemas.microsoft.com/office/drawing/2014/main" id="{C0C45C91-F2FD-A127-A586-74CB86659698}"/>
              </a:ext>
            </a:extLst>
          </p:cNvPr>
          <p:cNvSpPr txBox="1"/>
          <p:nvPr/>
        </p:nvSpPr>
        <p:spPr>
          <a:xfrm>
            <a:off x="838200" y="699613"/>
            <a:ext cx="8826061" cy="1015663"/>
          </a:xfrm>
          <a:prstGeom prst="rect">
            <a:avLst/>
          </a:prstGeom>
          <a:noFill/>
        </p:spPr>
        <p:txBody>
          <a:bodyPr wrap="square" rtlCol="0">
            <a:spAutoFit/>
          </a:bodyPr>
          <a:lstStyle/>
          <a:p>
            <a:r>
              <a:rPr lang="en-GB" sz="6000" dirty="0" err="1">
                <a:solidFill>
                  <a:srgbClr val="000000"/>
                </a:solidFill>
                <a:effectLst/>
                <a:latin typeface="FUCXED CAPS" pitchFamily="2" charset="77"/>
              </a:rPr>
              <a:t>PLanning</a:t>
            </a:r>
            <a:endParaRPr lang="en-NL" sz="6000" dirty="0">
              <a:latin typeface="FUCXED CAPS" pitchFamily="2" charset="77"/>
            </a:endParaRPr>
          </a:p>
        </p:txBody>
      </p:sp>
      <p:pic>
        <p:nvPicPr>
          <p:cNvPr id="7" name="Graphic 6">
            <a:extLst>
              <a:ext uri="{FF2B5EF4-FFF2-40B4-BE49-F238E27FC236}">
                <a16:creationId xmlns:a16="http://schemas.microsoft.com/office/drawing/2014/main" id="{55751182-7BC1-33FE-BA34-407765A1FAE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84267" y="4355265"/>
            <a:ext cx="2516225" cy="2455554"/>
          </a:xfrm>
          <a:prstGeom prst="rect">
            <a:avLst/>
          </a:prstGeom>
        </p:spPr>
      </p:pic>
      <p:graphicFrame>
        <p:nvGraphicFramePr>
          <p:cNvPr id="10" name="Table 9">
            <a:extLst>
              <a:ext uri="{FF2B5EF4-FFF2-40B4-BE49-F238E27FC236}">
                <a16:creationId xmlns:a16="http://schemas.microsoft.com/office/drawing/2014/main" id="{5273CA4D-DE48-0E9A-135F-CDDF8CF9096D}"/>
              </a:ext>
            </a:extLst>
          </p:cNvPr>
          <p:cNvGraphicFramePr>
            <a:graphicFrameLocks noGrp="1"/>
          </p:cNvGraphicFramePr>
          <p:nvPr>
            <p:extLst>
              <p:ext uri="{D42A27DB-BD31-4B8C-83A1-F6EECF244321}">
                <p14:modId xmlns:p14="http://schemas.microsoft.com/office/powerpoint/2010/main" val="2494759146"/>
              </p:ext>
            </p:extLst>
          </p:nvPr>
        </p:nvGraphicFramePr>
        <p:xfrm>
          <a:off x="838200" y="2018161"/>
          <a:ext cx="10515604" cy="2289923"/>
        </p:xfrm>
        <a:graphic>
          <a:graphicData uri="http://schemas.openxmlformats.org/drawingml/2006/table">
            <a:tbl>
              <a:tblPr firstRow="1" bandRow="1">
                <a:tableStyleId>{9D7B26C5-4107-4FEC-AEDC-1716B250A1EF}</a:tableStyleId>
              </a:tblPr>
              <a:tblGrid>
                <a:gridCol w="955964">
                  <a:extLst>
                    <a:ext uri="{9D8B030D-6E8A-4147-A177-3AD203B41FA5}">
                      <a16:colId xmlns:a16="http://schemas.microsoft.com/office/drawing/2014/main" val="3180600591"/>
                    </a:ext>
                  </a:extLst>
                </a:gridCol>
                <a:gridCol w="955964">
                  <a:extLst>
                    <a:ext uri="{9D8B030D-6E8A-4147-A177-3AD203B41FA5}">
                      <a16:colId xmlns:a16="http://schemas.microsoft.com/office/drawing/2014/main" val="1406240777"/>
                    </a:ext>
                  </a:extLst>
                </a:gridCol>
                <a:gridCol w="955964">
                  <a:extLst>
                    <a:ext uri="{9D8B030D-6E8A-4147-A177-3AD203B41FA5}">
                      <a16:colId xmlns:a16="http://schemas.microsoft.com/office/drawing/2014/main" val="1772265625"/>
                    </a:ext>
                  </a:extLst>
                </a:gridCol>
                <a:gridCol w="955964">
                  <a:extLst>
                    <a:ext uri="{9D8B030D-6E8A-4147-A177-3AD203B41FA5}">
                      <a16:colId xmlns:a16="http://schemas.microsoft.com/office/drawing/2014/main" val="28215270"/>
                    </a:ext>
                  </a:extLst>
                </a:gridCol>
                <a:gridCol w="955964">
                  <a:extLst>
                    <a:ext uri="{9D8B030D-6E8A-4147-A177-3AD203B41FA5}">
                      <a16:colId xmlns:a16="http://schemas.microsoft.com/office/drawing/2014/main" val="118485807"/>
                    </a:ext>
                  </a:extLst>
                </a:gridCol>
                <a:gridCol w="955964">
                  <a:extLst>
                    <a:ext uri="{9D8B030D-6E8A-4147-A177-3AD203B41FA5}">
                      <a16:colId xmlns:a16="http://schemas.microsoft.com/office/drawing/2014/main" val="2642055856"/>
                    </a:ext>
                  </a:extLst>
                </a:gridCol>
                <a:gridCol w="955964">
                  <a:extLst>
                    <a:ext uri="{9D8B030D-6E8A-4147-A177-3AD203B41FA5}">
                      <a16:colId xmlns:a16="http://schemas.microsoft.com/office/drawing/2014/main" val="3052687132"/>
                    </a:ext>
                  </a:extLst>
                </a:gridCol>
                <a:gridCol w="955964">
                  <a:extLst>
                    <a:ext uri="{9D8B030D-6E8A-4147-A177-3AD203B41FA5}">
                      <a16:colId xmlns:a16="http://schemas.microsoft.com/office/drawing/2014/main" val="3884024469"/>
                    </a:ext>
                  </a:extLst>
                </a:gridCol>
                <a:gridCol w="955964">
                  <a:extLst>
                    <a:ext uri="{9D8B030D-6E8A-4147-A177-3AD203B41FA5}">
                      <a16:colId xmlns:a16="http://schemas.microsoft.com/office/drawing/2014/main" val="1077889685"/>
                    </a:ext>
                  </a:extLst>
                </a:gridCol>
                <a:gridCol w="955964">
                  <a:extLst>
                    <a:ext uri="{9D8B030D-6E8A-4147-A177-3AD203B41FA5}">
                      <a16:colId xmlns:a16="http://schemas.microsoft.com/office/drawing/2014/main" val="2524372179"/>
                    </a:ext>
                  </a:extLst>
                </a:gridCol>
                <a:gridCol w="955964">
                  <a:extLst>
                    <a:ext uri="{9D8B030D-6E8A-4147-A177-3AD203B41FA5}">
                      <a16:colId xmlns:a16="http://schemas.microsoft.com/office/drawing/2014/main" val="732028920"/>
                    </a:ext>
                  </a:extLst>
                </a:gridCol>
              </a:tblGrid>
              <a:tr h="461123">
                <a:tc>
                  <a:txBody>
                    <a:bodyPr/>
                    <a:lstStyle/>
                    <a:p>
                      <a:pPr algn="ctr"/>
                      <a:r>
                        <a:rPr lang="en-NL" sz="1600" b="0" dirty="0">
                          <a:latin typeface="Crimson Text" panose="02000503000000000000" pitchFamily="2" charset="77"/>
                        </a:rPr>
                        <a:t>Aug</a:t>
                      </a:r>
                    </a:p>
                  </a:txBody>
                  <a:tcPr>
                    <a:solidFill>
                      <a:srgbClr val="8EDB74"/>
                    </a:solidFill>
                  </a:tcPr>
                </a:tc>
                <a:tc>
                  <a:txBody>
                    <a:bodyPr/>
                    <a:lstStyle/>
                    <a:p>
                      <a:pPr algn="ctr"/>
                      <a:r>
                        <a:rPr lang="en-NL" sz="1600" b="0" dirty="0">
                          <a:latin typeface="Crimson Text" panose="02000503000000000000" pitchFamily="2" charset="77"/>
                        </a:rPr>
                        <a:t>Sept</a:t>
                      </a:r>
                    </a:p>
                  </a:txBody>
                  <a:tcPr>
                    <a:solidFill>
                      <a:srgbClr val="8EDB74"/>
                    </a:solidFill>
                  </a:tcPr>
                </a:tc>
                <a:tc>
                  <a:txBody>
                    <a:bodyPr/>
                    <a:lstStyle/>
                    <a:p>
                      <a:pPr algn="ctr"/>
                      <a:r>
                        <a:rPr lang="en-NL" sz="1600" b="0" dirty="0">
                          <a:latin typeface="Crimson Text" panose="02000503000000000000" pitchFamily="2" charset="77"/>
                        </a:rPr>
                        <a:t>Oct</a:t>
                      </a:r>
                    </a:p>
                  </a:txBody>
                  <a:tcPr>
                    <a:solidFill>
                      <a:srgbClr val="8EDB74"/>
                    </a:solidFill>
                  </a:tcPr>
                </a:tc>
                <a:tc>
                  <a:txBody>
                    <a:bodyPr/>
                    <a:lstStyle/>
                    <a:p>
                      <a:pPr algn="ctr"/>
                      <a:r>
                        <a:rPr lang="en-NL" sz="1600" b="0" dirty="0">
                          <a:latin typeface="Crimson Text" panose="02000503000000000000" pitchFamily="2" charset="77"/>
                        </a:rPr>
                        <a:t>Nov</a:t>
                      </a:r>
                    </a:p>
                  </a:txBody>
                  <a:tcPr>
                    <a:solidFill>
                      <a:srgbClr val="8EDB74"/>
                    </a:solidFill>
                  </a:tcPr>
                </a:tc>
                <a:tc>
                  <a:txBody>
                    <a:bodyPr/>
                    <a:lstStyle/>
                    <a:p>
                      <a:pPr algn="ctr"/>
                      <a:r>
                        <a:rPr lang="en-NL" sz="1600" b="0" dirty="0">
                          <a:latin typeface="Crimson Text" panose="02000503000000000000" pitchFamily="2" charset="77"/>
                        </a:rPr>
                        <a:t>Dec</a:t>
                      </a:r>
                    </a:p>
                  </a:txBody>
                  <a:tcPr>
                    <a:solidFill>
                      <a:srgbClr val="8EDB74"/>
                    </a:solidFill>
                  </a:tcPr>
                </a:tc>
                <a:tc>
                  <a:txBody>
                    <a:bodyPr/>
                    <a:lstStyle/>
                    <a:p>
                      <a:pPr algn="ctr"/>
                      <a:r>
                        <a:rPr lang="en-NL" sz="1600" b="0" dirty="0">
                          <a:latin typeface="Crimson Text" panose="02000503000000000000" pitchFamily="2" charset="77"/>
                        </a:rPr>
                        <a:t>Jan</a:t>
                      </a:r>
                    </a:p>
                  </a:txBody>
                  <a:tcPr>
                    <a:solidFill>
                      <a:srgbClr val="8EDB74"/>
                    </a:solidFill>
                  </a:tcPr>
                </a:tc>
                <a:tc>
                  <a:txBody>
                    <a:bodyPr/>
                    <a:lstStyle/>
                    <a:p>
                      <a:pPr algn="ctr"/>
                      <a:r>
                        <a:rPr lang="en-NL" sz="1600" b="0" dirty="0">
                          <a:latin typeface="Crimson Text" panose="02000503000000000000" pitchFamily="2" charset="77"/>
                        </a:rPr>
                        <a:t>Feb</a:t>
                      </a:r>
                    </a:p>
                  </a:txBody>
                  <a:tcPr>
                    <a:solidFill>
                      <a:srgbClr val="8EDB74"/>
                    </a:solidFill>
                  </a:tcPr>
                </a:tc>
                <a:tc>
                  <a:txBody>
                    <a:bodyPr/>
                    <a:lstStyle/>
                    <a:p>
                      <a:pPr algn="ctr"/>
                      <a:r>
                        <a:rPr lang="en-NL" sz="1600" b="0" dirty="0">
                          <a:latin typeface="Crimson Text" panose="02000503000000000000" pitchFamily="2" charset="77"/>
                        </a:rPr>
                        <a:t>Maart</a:t>
                      </a:r>
                    </a:p>
                  </a:txBody>
                  <a:tcPr>
                    <a:solidFill>
                      <a:srgbClr val="8EDB74"/>
                    </a:solidFill>
                  </a:tcPr>
                </a:tc>
                <a:tc>
                  <a:txBody>
                    <a:bodyPr/>
                    <a:lstStyle/>
                    <a:p>
                      <a:pPr algn="ctr"/>
                      <a:r>
                        <a:rPr lang="en-NL" sz="1600" b="0" dirty="0">
                          <a:latin typeface="Crimson Text" panose="02000503000000000000" pitchFamily="2" charset="77"/>
                        </a:rPr>
                        <a:t>April</a:t>
                      </a:r>
                    </a:p>
                  </a:txBody>
                  <a:tcPr>
                    <a:solidFill>
                      <a:srgbClr val="8EDB74"/>
                    </a:solidFill>
                  </a:tcPr>
                </a:tc>
                <a:tc>
                  <a:txBody>
                    <a:bodyPr/>
                    <a:lstStyle/>
                    <a:p>
                      <a:pPr algn="ctr"/>
                      <a:r>
                        <a:rPr lang="en-NL" sz="1600" b="0" dirty="0">
                          <a:latin typeface="Crimson Text" panose="02000503000000000000" pitchFamily="2" charset="77"/>
                        </a:rPr>
                        <a:t>Mei</a:t>
                      </a:r>
                    </a:p>
                  </a:txBody>
                  <a:tcPr>
                    <a:solidFill>
                      <a:srgbClr val="8EDB74"/>
                    </a:solidFill>
                  </a:tcPr>
                </a:tc>
                <a:tc>
                  <a:txBody>
                    <a:bodyPr/>
                    <a:lstStyle/>
                    <a:p>
                      <a:pPr algn="ctr"/>
                      <a:r>
                        <a:rPr lang="en-NL" sz="1600" b="0" dirty="0">
                          <a:latin typeface="Crimson Text" panose="02000503000000000000" pitchFamily="2" charset="77"/>
                        </a:rPr>
                        <a:t>Juni</a:t>
                      </a:r>
                    </a:p>
                  </a:txBody>
                  <a:tcPr>
                    <a:solidFill>
                      <a:srgbClr val="8EDB74"/>
                    </a:solidFill>
                  </a:tcPr>
                </a:tc>
                <a:extLst>
                  <a:ext uri="{0D108BD9-81ED-4DB2-BD59-A6C34878D82A}">
                    <a16:rowId xmlns:a16="http://schemas.microsoft.com/office/drawing/2014/main" val="120473904"/>
                  </a:ext>
                </a:extLst>
              </a:tr>
              <a:tr h="0">
                <a:tc>
                  <a:txBody>
                    <a:bodyPr/>
                    <a:lstStyle/>
                    <a:p>
                      <a:pPr algn="ctr"/>
                      <a:r>
                        <a:rPr lang="en-NL" sz="1200" dirty="0">
                          <a:latin typeface="Crimson Text" panose="02000503000000000000" pitchFamily="2" charset="77"/>
                        </a:rPr>
                        <a:t>Finished research paper</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Rebel Interviews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little samples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fabric recipes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GB" sz="1200" dirty="0">
                          <a:latin typeface="Crimson Text" panose="02000503000000000000" pitchFamily="2" charset="77"/>
                        </a:rPr>
                        <a:t>F</a:t>
                      </a:r>
                      <a:r>
                        <a:rPr lang="en-NL" sz="1200" dirty="0">
                          <a:latin typeface="Crimson Text" panose="02000503000000000000" pitchFamily="2" charset="77"/>
                        </a:rPr>
                        <a:t>inished molds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3D samples of finishings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big materials in molds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design ideas (6 looks)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toiles</a:t>
                      </a:r>
                    </a:p>
                    <a:p>
                      <a:pPr algn="ctr"/>
                      <a:endParaRPr lang="en-NL" sz="1200" dirty="0">
                        <a:latin typeface="Crimson Text" panose="02000503000000000000" pitchFamily="2" charset="77"/>
                      </a:endParaRP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all digital designs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physical look(s)</a:t>
                      </a:r>
                    </a:p>
                  </a:txBody>
                  <a:tcPr anchor="ctr">
                    <a:lnB w="6350" cap="flat" cmpd="sng" algn="ctr">
                      <a:solidFill>
                        <a:schemeClr val="tx1"/>
                      </a:solidFill>
                      <a:prstDash val="solid"/>
                      <a:round/>
                      <a:headEnd type="none" w="med" len="med"/>
                      <a:tailEnd type="none" w="med" len="med"/>
                    </a:lnB>
                    <a:solidFill>
                      <a:srgbClr val="8EDB74"/>
                    </a:solidFill>
                  </a:tcPr>
                </a:tc>
                <a:extLst>
                  <a:ext uri="{0D108BD9-81ED-4DB2-BD59-A6C34878D82A}">
                    <a16:rowId xmlns:a16="http://schemas.microsoft.com/office/drawing/2014/main" val="2141245687"/>
                  </a:ext>
                </a:extLst>
              </a:tr>
              <a:tr h="827431">
                <a:tc>
                  <a:txBody>
                    <a:bodyPr/>
                    <a:lstStyle/>
                    <a:p>
                      <a:pPr algn="ctr"/>
                      <a:r>
                        <a:rPr lang="en-NL" sz="1200" dirty="0">
                          <a:latin typeface="Crimson Text" panose="02000503000000000000" pitchFamily="2" charset="77"/>
                        </a:rPr>
                        <a:t>Finished website understanding for documentation</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research on civil disobedience</a:t>
                      </a:r>
                    </a:p>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understanding De Waag and machines</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color research</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archetypical garment study</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digitalising materials</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finishings for garments 3D printed</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line up + finished renders</a:t>
                      </a:r>
                    </a:p>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photoshoot and other deliverables</a:t>
                      </a:r>
                    </a:p>
                  </a:txBody>
                  <a:tcPr anchor="ctr">
                    <a:lnT w="6350" cap="flat" cmpd="sng" algn="ctr">
                      <a:solidFill>
                        <a:schemeClr val="tx1"/>
                      </a:solidFill>
                      <a:prstDash val="solid"/>
                      <a:round/>
                      <a:headEnd type="none" w="med" len="med"/>
                      <a:tailEnd type="none" w="med" len="med"/>
                    </a:lnT>
                    <a:solidFill>
                      <a:srgbClr val="8EDB74"/>
                    </a:solidFill>
                  </a:tcPr>
                </a:tc>
                <a:extLst>
                  <a:ext uri="{0D108BD9-81ED-4DB2-BD59-A6C34878D82A}">
                    <a16:rowId xmlns:a16="http://schemas.microsoft.com/office/drawing/2014/main" val="1193978718"/>
                  </a:ext>
                </a:extLst>
              </a:tr>
            </a:tbl>
          </a:graphicData>
        </a:graphic>
      </p:graphicFrame>
      <p:pic>
        <p:nvPicPr>
          <p:cNvPr id="12" name="Graphic 11">
            <a:extLst>
              <a:ext uri="{FF2B5EF4-FFF2-40B4-BE49-F238E27FC236}">
                <a16:creationId xmlns:a16="http://schemas.microsoft.com/office/drawing/2014/main" id="{79F95791-E831-1EDB-CD4D-3BEB09F015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508" y="4375822"/>
            <a:ext cx="2516225" cy="2455554"/>
          </a:xfrm>
          <a:prstGeom prst="rect">
            <a:avLst/>
          </a:prstGeom>
        </p:spPr>
      </p:pic>
      <p:sp>
        <p:nvSpPr>
          <p:cNvPr id="13" name="TextBox 12">
            <a:extLst>
              <a:ext uri="{FF2B5EF4-FFF2-40B4-BE49-F238E27FC236}">
                <a16:creationId xmlns:a16="http://schemas.microsoft.com/office/drawing/2014/main" id="{AB32B0A0-0DE8-2686-3670-8B3DF43DC820}"/>
              </a:ext>
            </a:extLst>
          </p:cNvPr>
          <p:cNvSpPr txBox="1"/>
          <p:nvPr/>
        </p:nvSpPr>
        <p:spPr>
          <a:xfrm>
            <a:off x="11092721" y="-20905"/>
            <a:ext cx="1099279" cy="584775"/>
          </a:xfrm>
          <a:prstGeom prst="rect">
            <a:avLst/>
          </a:prstGeom>
          <a:noFill/>
        </p:spPr>
        <p:txBody>
          <a:bodyPr wrap="square" rtlCol="0">
            <a:spAutoFit/>
          </a:bodyPr>
          <a:lstStyle/>
          <a:p>
            <a:r>
              <a:rPr lang="en-GB" sz="3200" dirty="0">
                <a:solidFill>
                  <a:srgbClr val="000000"/>
                </a:solidFill>
                <a:effectLst/>
                <a:latin typeface="FUCXED CAPS" pitchFamily="2" charset="77"/>
              </a:rPr>
              <a:t>How</a:t>
            </a:r>
            <a:endParaRPr lang="en-NL" sz="3200" dirty="0">
              <a:latin typeface="FUCXED CAPS" pitchFamily="2" charset="77"/>
            </a:endParaRPr>
          </a:p>
        </p:txBody>
      </p:sp>
    </p:spTree>
    <p:extLst>
      <p:ext uri="{BB962C8B-B14F-4D97-AF65-F5344CB8AC3E}">
        <p14:creationId xmlns:p14="http://schemas.microsoft.com/office/powerpoint/2010/main" val="364192859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43ED39-95E5-C351-CE11-59358955E7DC}"/>
              </a:ext>
            </a:extLst>
          </p:cNvPr>
          <p:cNvPicPr>
            <a:picLocks noChangeAspect="1"/>
          </p:cNvPicPr>
          <p:nvPr/>
        </p:nvPicPr>
        <p:blipFill>
          <a:blip r:embed="rId3"/>
          <a:stretch/>
        </p:blipFill>
        <p:spPr bwMode="auto">
          <a:xfrm>
            <a:off x="-26458" y="-41634"/>
            <a:ext cx="12244916" cy="6930387"/>
          </a:xfrm>
          <a:prstGeom prst="rect">
            <a:avLst/>
          </a:prstGeom>
        </p:spPr>
      </p:pic>
      <p:sp>
        <p:nvSpPr>
          <p:cNvPr id="10" name="TextBox 9">
            <a:extLst>
              <a:ext uri="{FF2B5EF4-FFF2-40B4-BE49-F238E27FC236}">
                <a16:creationId xmlns:a16="http://schemas.microsoft.com/office/drawing/2014/main" id="{65D6FED5-3B52-2A2F-0923-8739C0D59606}"/>
              </a:ext>
            </a:extLst>
          </p:cNvPr>
          <p:cNvSpPr txBox="1"/>
          <p:nvPr/>
        </p:nvSpPr>
        <p:spPr>
          <a:xfrm>
            <a:off x="11000096" y="-20905"/>
            <a:ext cx="1191904" cy="584775"/>
          </a:xfrm>
          <a:prstGeom prst="rect">
            <a:avLst/>
          </a:prstGeom>
          <a:noFill/>
        </p:spPr>
        <p:txBody>
          <a:bodyPr wrap="square" rtlCol="0">
            <a:spAutoFit/>
          </a:bodyPr>
          <a:lstStyle/>
          <a:p>
            <a:r>
              <a:rPr lang="en-GB" sz="3200" dirty="0">
                <a:solidFill>
                  <a:srgbClr val="000000"/>
                </a:solidFill>
                <a:effectLst/>
                <a:latin typeface="FUCXED CAPS" pitchFamily="2" charset="77"/>
              </a:rPr>
              <a:t>What</a:t>
            </a:r>
            <a:endParaRPr lang="en-NL" sz="3200" dirty="0">
              <a:latin typeface="FUCXED CAPS" pitchFamily="2" charset="77"/>
            </a:endParaRPr>
          </a:p>
        </p:txBody>
      </p:sp>
      <p:sp>
        <p:nvSpPr>
          <p:cNvPr id="11" name="TextBox 10">
            <a:extLst>
              <a:ext uri="{FF2B5EF4-FFF2-40B4-BE49-F238E27FC236}">
                <a16:creationId xmlns:a16="http://schemas.microsoft.com/office/drawing/2014/main" id="{AF4D41F1-919D-25DF-E7B1-A6C9DBF262C7}"/>
              </a:ext>
            </a:extLst>
          </p:cNvPr>
          <p:cNvSpPr txBox="1"/>
          <p:nvPr/>
        </p:nvSpPr>
        <p:spPr>
          <a:xfrm>
            <a:off x="636104" y="683937"/>
            <a:ext cx="11060027" cy="2123658"/>
          </a:xfrm>
          <a:prstGeom prst="rect">
            <a:avLst/>
          </a:prstGeom>
          <a:noFill/>
        </p:spPr>
        <p:txBody>
          <a:bodyPr wrap="square" rtlCol="0">
            <a:spAutoFit/>
          </a:bodyPr>
          <a:lstStyle/>
          <a:p>
            <a:r>
              <a:rPr lang="en-NL" sz="4400" dirty="0">
                <a:latin typeface="FUCXED CAPS" pitchFamily="2" charset="77"/>
              </a:rPr>
              <a:t>A phygital open-source biodegradable collection that can be worn during and supports an Extinction Rebellion blockade</a:t>
            </a:r>
          </a:p>
        </p:txBody>
      </p:sp>
      <p:pic>
        <p:nvPicPr>
          <p:cNvPr id="14" name="Picture 13" descr="A person wearing a green robe&#10;&#10;Description automatically generated">
            <a:extLst>
              <a:ext uri="{FF2B5EF4-FFF2-40B4-BE49-F238E27FC236}">
                <a16:creationId xmlns:a16="http://schemas.microsoft.com/office/drawing/2014/main" id="{25D7F74C-6E4D-6D83-A311-D5C5F1A36E04}"/>
              </a:ext>
            </a:extLst>
          </p:cNvPr>
          <p:cNvPicPr>
            <a:picLocks noChangeAspect="1"/>
          </p:cNvPicPr>
          <p:nvPr/>
        </p:nvPicPr>
        <p:blipFill>
          <a:blip r:embed="rId4"/>
          <a:stretch>
            <a:fillRect/>
          </a:stretch>
        </p:blipFill>
        <p:spPr>
          <a:xfrm>
            <a:off x="2662933" y="2776064"/>
            <a:ext cx="2358231" cy="4209168"/>
          </a:xfrm>
          <a:prstGeom prst="rect">
            <a:avLst/>
          </a:prstGeom>
        </p:spPr>
      </p:pic>
      <p:pic>
        <p:nvPicPr>
          <p:cNvPr id="16" name="Picture 15" descr="A person in a green robe&#10;&#10;Description automatically generated">
            <a:extLst>
              <a:ext uri="{FF2B5EF4-FFF2-40B4-BE49-F238E27FC236}">
                <a16:creationId xmlns:a16="http://schemas.microsoft.com/office/drawing/2014/main" id="{574A3AF4-966C-E2D4-2D72-261D1460565D}"/>
              </a:ext>
            </a:extLst>
          </p:cNvPr>
          <p:cNvPicPr>
            <a:picLocks noChangeAspect="1"/>
          </p:cNvPicPr>
          <p:nvPr/>
        </p:nvPicPr>
        <p:blipFill>
          <a:blip r:embed="rId5"/>
          <a:stretch>
            <a:fillRect/>
          </a:stretch>
        </p:blipFill>
        <p:spPr>
          <a:xfrm>
            <a:off x="1481408" y="2716556"/>
            <a:ext cx="2358231" cy="4209168"/>
          </a:xfrm>
          <a:prstGeom prst="rect">
            <a:avLst/>
          </a:prstGeom>
        </p:spPr>
      </p:pic>
      <p:pic>
        <p:nvPicPr>
          <p:cNvPr id="19" name="Picture 18" descr="A person wearing a green outfit&#10;&#10;Description automatically generated">
            <a:extLst>
              <a:ext uri="{FF2B5EF4-FFF2-40B4-BE49-F238E27FC236}">
                <a16:creationId xmlns:a16="http://schemas.microsoft.com/office/drawing/2014/main" id="{484E6370-710F-D426-15EB-65E354E4EAFE}"/>
              </a:ext>
            </a:extLst>
          </p:cNvPr>
          <p:cNvPicPr>
            <a:picLocks noChangeAspect="1"/>
          </p:cNvPicPr>
          <p:nvPr/>
        </p:nvPicPr>
        <p:blipFill>
          <a:blip r:embed="rId6"/>
          <a:stretch>
            <a:fillRect/>
          </a:stretch>
        </p:blipFill>
        <p:spPr>
          <a:xfrm>
            <a:off x="285382" y="2711116"/>
            <a:ext cx="2358231" cy="4209168"/>
          </a:xfrm>
          <a:prstGeom prst="rect">
            <a:avLst/>
          </a:prstGeom>
        </p:spPr>
      </p:pic>
      <p:pic>
        <p:nvPicPr>
          <p:cNvPr id="36" name="Picture 35" descr="A person wearing a yellow suit&#10;&#10;Description automatically generated">
            <a:extLst>
              <a:ext uri="{FF2B5EF4-FFF2-40B4-BE49-F238E27FC236}">
                <a16:creationId xmlns:a16="http://schemas.microsoft.com/office/drawing/2014/main" id="{57B47A80-7DCB-FC0F-3229-EEB37ADBC83D}"/>
              </a:ext>
            </a:extLst>
          </p:cNvPr>
          <p:cNvPicPr>
            <a:picLocks noChangeAspect="1"/>
          </p:cNvPicPr>
          <p:nvPr/>
        </p:nvPicPr>
        <p:blipFill>
          <a:blip r:embed="rId7"/>
          <a:stretch>
            <a:fillRect/>
          </a:stretch>
        </p:blipFill>
        <p:spPr>
          <a:xfrm>
            <a:off x="9293132" y="2664675"/>
            <a:ext cx="3131759" cy="4426569"/>
          </a:xfrm>
          <a:prstGeom prst="rect">
            <a:avLst/>
          </a:prstGeom>
        </p:spPr>
      </p:pic>
      <p:pic>
        <p:nvPicPr>
          <p:cNvPr id="38" name="Picture 37" descr="A person in a yellow suit&#10;&#10;Description automatically generated">
            <a:extLst>
              <a:ext uri="{FF2B5EF4-FFF2-40B4-BE49-F238E27FC236}">
                <a16:creationId xmlns:a16="http://schemas.microsoft.com/office/drawing/2014/main" id="{516E1E3F-FD42-C920-050C-E0A6E982B6AD}"/>
              </a:ext>
            </a:extLst>
          </p:cNvPr>
          <p:cNvPicPr>
            <a:picLocks noChangeAspect="1"/>
          </p:cNvPicPr>
          <p:nvPr/>
        </p:nvPicPr>
        <p:blipFill>
          <a:blip r:embed="rId8"/>
          <a:stretch>
            <a:fillRect/>
          </a:stretch>
        </p:blipFill>
        <p:spPr>
          <a:xfrm>
            <a:off x="8117375" y="2695727"/>
            <a:ext cx="3131759" cy="4426569"/>
          </a:xfrm>
          <a:prstGeom prst="rect">
            <a:avLst/>
          </a:prstGeom>
        </p:spPr>
      </p:pic>
      <p:pic>
        <p:nvPicPr>
          <p:cNvPr id="40" name="Picture 39" descr="A person in a yellow suit&#10;&#10;Description automatically generated">
            <a:extLst>
              <a:ext uri="{FF2B5EF4-FFF2-40B4-BE49-F238E27FC236}">
                <a16:creationId xmlns:a16="http://schemas.microsoft.com/office/drawing/2014/main" id="{1804EA20-0829-9BB1-2117-DCBE3EC84C8D}"/>
              </a:ext>
            </a:extLst>
          </p:cNvPr>
          <p:cNvPicPr>
            <a:picLocks noChangeAspect="1"/>
          </p:cNvPicPr>
          <p:nvPr/>
        </p:nvPicPr>
        <p:blipFill>
          <a:blip r:embed="rId9"/>
          <a:stretch>
            <a:fillRect/>
          </a:stretch>
        </p:blipFill>
        <p:spPr>
          <a:xfrm>
            <a:off x="6844145" y="2726779"/>
            <a:ext cx="3131759" cy="4426569"/>
          </a:xfrm>
          <a:prstGeom prst="rect">
            <a:avLst/>
          </a:prstGeom>
        </p:spPr>
      </p:pic>
    </p:spTree>
    <p:extLst>
      <p:ext uri="{BB962C8B-B14F-4D97-AF65-F5344CB8AC3E}">
        <p14:creationId xmlns:p14="http://schemas.microsoft.com/office/powerpoint/2010/main" val="27329620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7248</TotalTime>
  <Words>469</Words>
  <Application>Microsoft Macintosh PowerPoint</Application>
  <PresentationFormat>Widescreen</PresentationFormat>
  <Paragraphs>97</Paragraphs>
  <Slides>10</Slides>
  <Notes>7</Notes>
  <HiddenSlides>0</HiddenSlides>
  <MMClips>1</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Calibri</vt:lpstr>
      <vt:lpstr>Calibri Light</vt:lpstr>
      <vt:lpstr>Crimson Text</vt:lpstr>
      <vt:lpstr>FUCXED CAPS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Weller, L.F. (Laura)</dc:creator>
  <cp:lastModifiedBy>Weller, L.F. (Laura)</cp:lastModifiedBy>
  <cp:revision>13</cp:revision>
  <dcterms:created xsi:type="dcterms:W3CDTF">2023-09-27T08:53:39Z</dcterms:created>
  <dcterms:modified xsi:type="dcterms:W3CDTF">2024-01-04T09:36:05Z</dcterms:modified>
</cp:coreProperties>
</file>

<file path=docProps/thumbnail.jpeg>
</file>